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28" r:id="rId8"/>
    <p:sldId id="329" r:id="rId9"/>
    <p:sldId id="330" r:id="rId10"/>
    <p:sldId id="331" r:id="rId11"/>
    <p:sldId id="332" r:id="rId12"/>
    <p:sldId id="318" r:id="rId13"/>
    <p:sldId id="319" r:id="rId14"/>
    <p:sldId id="340" r:id="rId15"/>
    <p:sldId id="320" r:id="rId16"/>
    <p:sldId id="321" r:id="rId17"/>
    <p:sldId id="322" r:id="rId18"/>
    <p:sldId id="323" r:id="rId19"/>
    <p:sldId id="333" r:id="rId20"/>
    <p:sldId id="334" r:id="rId21"/>
    <p:sldId id="335" r:id="rId22"/>
    <p:sldId id="336" r:id="rId23"/>
    <p:sldId id="341" r:id="rId24"/>
    <p:sldId id="342" r:id="rId25"/>
    <p:sldId id="343" r:id="rId26"/>
    <p:sldId id="344" r:id="rId27"/>
    <p:sldId id="284" r:id="rId28"/>
    <p:sldId id="285" r:id="rId29"/>
    <p:sldId id="337" r:id="rId30"/>
    <p:sldId id="338" r:id="rId31"/>
    <p:sldId id="339" r:id="rId32"/>
    <p:sldId id="286" r:id="rId33"/>
    <p:sldId id="287" r:id="rId34"/>
    <p:sldId id="288" r:id="rId35"/>
    <p:sldId id="292" r:id="rId36"/>
    <p:sldId id="294" r:id="rId37"/>
    <p:sldId id="293" r:id="rId3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2" Type="http://schemas.openxmlformats.org/officeDocument/2006/relationships/slide" Target="slides/slide34.xml"/><Relationship Id="rId1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7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67.wmf"/><Relationship Id="rId1" Type="http://schemas.openxmlformats.org/officeDocument/2006/relationships/image" Target="../media/image7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F4DE-772C-4E31-AB0B-A26C61CA6BB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D9C4-7899-4597-B56F-4F4CB558D6C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6FF29-A28A-41AF-B172-D8790AD18AD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838200"/>
            <a:ext cx="40767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0767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203C-72F1-457C-A3F4-866CB91C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7391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0767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1BBA-4411-4907-A383-F6D880C03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A082-7D55-4D79-A676-752C315C8DD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78A3-2ECC-4A01-B4E5-2A3601B8F60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02B75-6E03-4B87-B131-141E8379D2A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7043C-E664-435A-82DC-2AEAA70DEA9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F140-1AD4-463A-8706-F8ECC15EEE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E997B-2C7F-4B9D-B67E-32203C1408E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F6F36-F1BA-4F78-9DCF-479AEAD3559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4590-3196-484A-929F-74947280263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55A7A8C-ACE6-486F-808A-C4808D0E731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32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Relationship Id="rId9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3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7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67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7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7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78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8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1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9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image" Target="../media/image20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600"/>
              <a:t>Fourier Series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657600"/>
            <a:ext cx="4013200" cy="1822450"/>
          </a:xfrm>
          <a:noFill/>
          <a:ln/>
        </p:spPr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Part 2</a:t>
            </a:r>
            <a:endParaRPr lang="zh-TW" altLang="en-US" sz="4000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smtClean="0">
                <a:ea typeface="新細明體" pitchFamily="18" charset="-120"/>
              </a:rPr>
              <a:t>Half-Wave Symmetry</a:t>
            </a:r>
          </a:p>
        </p:txBody>
      </p:sp>
      <p:graphicFrame>
        <p:nvGraphicFramePr>
          <p:cNvPr id="138240" name="Object 2"/>
          <p:cNvGraphicFramePr>
            <a:graphicFrameLocks noChangeAspect="1"/>
          </p:cNvGraphicFramePr>
          <p:nvPr/>
        </p:nvGraphicFramePr>
        <p:xfrm>
          <a:off x="1033463" y="2514600"/>
          <a:ext cx="29289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6" name="Equation" r:id="rId3" imgW="952200" imgH="203040" progId="Equation.3">
                  <p:embed/>
                </p:oleObj>
              </mc:Choice>
              <mc:Fallback>
                <p:oleObj name="Equation" r:id="rId3" imgW="9522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514600"/>
                        <a:ext cx="292893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105275" y="2468563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ea typeface="新細明體" pitchFamily="18" charset="-120"/>
              </a:rPr>
              <a:t>and</a:t>
            </a:r>
          </a:p>
        </p:txBody>
      </p:sp>
      <p:graphicFrame>
        <p:nvGraphicFramePr>
          <p:cNvPr id="138241" name="Object 3"/>
          <p:cNvGraphicFramePr>
            <a:graphicFrameLocks noChangeAspect="1"/>
          </p:cNvGraphicFramePr>
          <p:nvPr/>
        </p:nvGraphicFramePr>
        <p:xfrm>
          <a:off x="4864100" y="2438400"/>
          <a:ext cx="36703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7" name="Equation" r:id="rId5" imgW="1193760" imgH="215640" progId="Equation.3">
                  <p:embed/>
                </p:oleObj>
              </mc:Choice>
              <mc:Fallback>
                <p:oleObj name="Equation" r:id="rId5" imgW="11937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438400"/>
                        <a:ext cx="36703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905000" y="3581400"/>
            <a:ext cx="5257800" cy="2743200"/>
            <a:chOff x="1344" y="2256"/>
            <a:chExt cx="3312" cy="1728"/>
          </a:xfrm>
        </p:grpSpPr>
        <p:sp>
          <p:nvSpPr>
            <p:cNvPr id="4103" name="Line 8"/>
            <p:cNvSpPr>
              <a:spLocks noChangeShapeType="1"/>
            </p:cNvSpPr>
            <p:nvPr/>
          </p:nvSpPr>
          <p:spPr bwMode="auto">
            <a:xfrm>
              <a:off x="1344" y="3072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4" name="Line 9"/>
            <p:cNvSpPr>
              <a:spLocks noChangeShapeType="1"/>
            </p:cNvSpPr>
            <p:nvPr/>
          </p:nvSpPr>
          <p:spPr bwMode="auto">
            <a:xfrm flipV="1">
              <a:off x="2688" y="225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5" name="Freeform 19"/>
            <p:cNvSpPr>
              <a:spLocks/>
            </p:cNvSpPr>
            <p:nvPr/>
          </p:nvSpPr>
          <p:spPr bwMode="auto">
            <a:xfrm>
              <a:off x="1440" y="2400"/>
              <a:ext cx="624" cy="336"/>
            </a:xfrm>
            <a:custGeom>
              <a:avLst/>
              <a:gdLst>
                <a:gd name="T0" fmla="*/ 0 w 624"/>
                <a:gd name="T1" fmla="*/ 336 h 336"/>
                <a:gd name="T2" fmla="*/ 384 w 624"/>
                <a:gd name="T3" fmla="*/ 336 h 336"/>
                <a:gd name="T4" fmla="*/ 624 w 624"/>
                <a:gd name="T5" fmla="*/ 0 h 336"/>
                <a:gd name="T6" fmla="*/ 0 60000 65536"/>
                <a:gd name="T7" fmla="*/ 0 60000 65536"/>
                <a:gd name="T8" fmla="*/ 0 60000 65536"/>
                <a:gd name="T9" fmla="*/ 0 w 624"/>
                <a:gd name="T10" fmla="*/ 0 h 336"/>
                <a:gd name="T11" fmla="*/ 624 w 62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336">
                  <a:moveTo>
                    <a:pt x="0" y="336"/>
                  </a:moveTo>
                  <a:lnTo>
                    <a:pt x="384" y="336"/>
                  </a:lnTo>
                  <a:lnTo>
                    <a:pt x="624" y="0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6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0" cy="100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064" y="2400"/>
              <a:ext cx="1248" cy="1344"/>
              <a:chOff x="960" y="2400"/>
              <a:chExt cx="1248" cy="1344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960" y="2400"/>
                <a:ext cx="1248" cy="1344"/>
                <a:chOff x="960" y="2400"/>
                <a:chExt cx="1248" cy="1344"/>
              </a:xfrm>
            </p:grpSpPr>
            <p:sp>
              <p:nvSpPr>
                <p:cNvPr id="4117" name="Freeform 27"/>
                <p:cNvSpPr>
                  <a:spLocks/>
                </p:cNvSpPr>
                <p:nvPr/>
              </p:nvSpPr>
              <p:spPr bwMode="auto">
                <a:xfrm>
                  <a:off x="1584" y="2400"/>
                  <a:ext cx="624" cy="336"/>
                </a:xfrm>
                <a:custGeom>
                  <a:avLst/>
                  <a:gdLst>
                    <a:gd name="T0" fmla="*/ 0 w 624"/>
                    <a:gd name="T1" fmla="*/ 336 h 336"/>
                    <a:gd name="T2" fmla="*/ 384 w 624"/>
                    <a:gd name="T3" fmla="*/ 336 h 336"/>
                    <a:gd name="T4" fmla="*/ 624 w 624"/>
                    <a:gd name="T5" fmla="*/ 0 h 33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336"/>
                    <a:gd name="T11" fmla="*/ 624 w 624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336">
                      <a:moveTo>
                        <a:pt x="0" y="336"/>
                      </a:moveTo>
                      <a:lnTo>
                        <a:pt x="384" y="336"/>
                      </a:lnTo>
                      <a:lnTo>
                        <a:pt x="624" y="0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18" name="Freeform 28"/>
                <p:cNvSpPr>
                  <a:spLocks/>
                </p:cNvSpPr>
                <p:nvPr/>
              </p:nvSpPr>
              <p:spPr bwMode="auto">
                <a:xfrm flipV="1">
                  <a:off x="960" y="3408"/>
                  <a:ext cx="624" cy="336"/>
                </a:xfrm>
                <a:custGeom>
                  <a:avLst/>
                  <a:gdLst>
                    <a:gd name="T0" fmla="*/ 0 w 624"/>
                    <a:gd name="T1" fmla="*/ 336 h 336"/>
                    <a:gd name="T2" fmla="*/ 384 w 624"/>
                    <a:gd name="T3" fmla="*/ 336 h 336"/>
                    <a:gd name="T4" fmla="*/ 624 w 624"/>
                    <a:gd name="T5" fmla="*/ 0 h 33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336"/>
                    <a:gd name="T11" fmla="*/ 624 w 624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336">
                      <a:moveTo>
                        <a:pt x="0" y="336"/>
                      </a:moveTo>
                      <a:lnTo>
                        <a:pt x="384" y="336"/>
                      </a:lnTo>
                      <a:lnTo>
                        <a:pt x="624" y="0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19" name="Line 29"/>
                <p:cNvSpPr>
                  <a:spLocks noChangeShapeType="1"/>
                </p:cNvSpPr>
                <p:nvPr/>
              </p:nvSpPr>
              <p:spPr bwMode="auto">
                <a:xfrm>
                  <a:off x="1584" y="2736"/>
                  <a:ext cx="0" cy="1008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116" name="Line 30"/>
              <p:cNvSpPr>
                <a:spLocks noChangeShapeType="1"/>
              </p:cNvSpPr>
              <p:nvPr/>
            </p:nvSpPr>
            <p:spPr bwMode="auto">
              <a:xfrm>
                <a:off x="2208" y="2400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3312" y="2400"/>
              <a:ext cx="1248" cy="1344"/>
              <a:chOff x="960" y="2400"/>
              <a:chExt cx="1248" cy="1344"/>
            </a:xfrm>
          </p:grpSpPr>
          <p:sp>
            <p:nvSpPr>
              <p:cNvPr id="4112" name="Freeform 33"/>
              <p:cNvSpPr>
                <a:spLocks/>
              </p:cNvSpPr>
              <p:nvPr/>
            </p:nvSpPr>
            <p:spPr bwMode="auto">
              <a:xfrm>
                <a:off x="1584" y="2400"/>
                <a:ext cx="624" cy="336"/>
              </a:xfrm>
              <a:custGeom>
                <a:avLst/>
                <a:gdLst>
                  <a:gd name="T0" fmla="*/ 0 w 624"/>
                  <a:gd name="T1" fmla="*/ 336 h 336"/>
                  <a:gd name="T2" fmla="*/ 384 w 624"/>
                  <a:gd name="T3" fmla="*/ 336 h 336"/>
                  <a:gd name="T4" fmla="*/ 624 w 62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336"/>
                  <a:gd name="T11" fmla="*/ 624 w 62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336">
                    <a:moveTo>
                      <a:pt x="0" y="336"/>
                    </a:moveTo>
                    <a:lnTo>
                      <a:pt x="384" y="336"/>
                    </a:lnTo>
                    <a:lnTo>
                      <a:pt x="624" y="0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13" name="Freeform 34"/>
              <p:cNvSpPr>
                <a:spLocks/>
              </p:cNvSpPr>
              <p:nvPr/>
            </p:nvSpPr>
            <p:spPr bwMode="auto">
              <a:xfrm flipV="1">
                <a:off x="960" y="3408"/>
                <a:ext cx="624" cy="336"/>
              </a:xfrm>
              <a:custGeom>
                <a:avLst/>
                <a:gdLst>
                  <a:gd name="T0" fmla="*/ 0 w 624"/>
                  <a:gd name="T1" fmla="*/ 336 h 336"/>
                  <a:gd name="T2" fmla="*/ 384 w 624"/>
                  <a:gd name="T3" fmla="*/ 336 h 336"/>
                  <a:gd name="T4" fmla="*/ 624 w 62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336"/>
                  <a:gd name="T11" fmla="*/ 624 w 62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336">
                    <a:moveTo>
                      <a:pt x="0" y="336"/>
                    </a:moveTo>
                    <a:lnTo>
                      <a:pt x="384" y="336"/>
                    </a:lnTo>
                    <a:lnTo>
                      <a:pt x="624" y="0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14" name="Line 35"/>
              <p:cNvSpPr>
                <a:spLocks noChangeShapeType="1"/>
              </p:cNvSpPr>
              <p:nvPr/>
            </p:nvSpPr>
            <p:spPr bwMode="auto">
              <a:xfrm>
                <a:off x="1584" y="2736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109" name="Text Box 44"/>
            <p:cNvSpPr txBox="1">
              <a:spLocks noChangeArrowheads="1"/>
            </p:cNvSpPr>
            <p:nvPr/>
          </p:nvSpPr>
          <p:spPr bwMode="auto">
            <a:xfrm>
              <a:off x="3888" y="302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1">
                  <a:ea typeface="新細明體" pitchFamily="18" charset="-120"/>
                </a:rPr>
                <a:t>T</a:t>
              </a:r>
              <a:endParaRPr lang="en-US" altLang="zh-TW">
                <a:ea typeface="新細明體" pitchFamily="18" charset="-120"/>
              </a:endParaRPr>
            </a:p>
          </p:txBody>
        </p:sp>
        <p:sp>
          <p:nvSpPr>
            <p:cNvPr id="4110" name="Text Box 45"/>
            <p:cNvSpPr txBox="1">
              <a:spLocks noChangeArrowheads="1"/>
            </p:cNvSpPr>
            <p:nvPr/>
          </p:nvSpPr>
          <p:spPr bwMode="auto">
            <a:xfrm>
              <a:off x="2976" y="3024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1">
                  <a:ea typeface="新細明體" pitchFamily="18" charset="-120"/>
                </a:rPr>
                <a:t>T</a:t>
              </a:r>
              <a:r>
                <a:rPr lang="en-US" altLang="zh-TW">
                  <a:ea typeface="新細明體" pitchFamily="18" charset="-120"/>
                </a:rPr>
                <a:t>/2</a:t>
              </a:r>
            </a:p>
          </p:txBody>
        </p:sp>
        <p:sp>
          <p:nvSpPr>
            <p:cNvPr id="4111" name="Text Box 46"/>
            <p:cNvSpPr txBox="1">
              <a:spLocks noChangeArrowheads="1"/>
            </p:cNvSpPr>
            <p:nvPr/>
          </p:nvSpPr>
          <p:spPr bwMode="auto">
            <a:xfrm>
              <a:off x="1584" y="3024"/>
              <a:ext cx="4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i="1">
                  <a:ea typeface="新細明體" pitchFamily="18" charset="-120"/>
                </a:rPr>
                <a:t>T</a:t>
              </a:r>
              <a:r>
                <a:rPr lang="en-US" altLang="zh-TW">
                  <a:ea typeface="新細明體" pitchFamily="18" charset="-120"/>
                </a:rPr>
                <a:t>/2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4800" smtClean="0">
                <a:ea typeface="新細明體" pitchFamily="18" charset="-120"/>
              </a:rPr>
              <a:t>Quarter-Wave Symmetry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762000" y="2287588"/>
            <a:ext cx="4605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Even Quarter-Wave Symmetry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600200" y="2971800"/>
            <a:ext cx="6629400" cy="1447800"/>
            <a:chOff x="1008" y="1968"/>
            <a:chExt cx="4176" cy="912"/>
          </a:xfrm>
        </p:grpSpPr>
        <p:sp>
          <p:nvSpPr>
            <p:cNvPr id="43035" name="Line 9"/>
            <p:cNvSpPr>
              <a:spLocks noChangeShapeType="1"/>
            </p:cNvSpPr>
            <p:nvPr/>
          </p:nvSpPr>
          <p:spPr bwMode="auto">
            <a:xfrm>
              <a:off x="1056" y="2448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6" name="Line 10"/>
            <p:cNvSpPr>
              <a:spLocks noChangeShapeType="1"/>
            </p:cNvSpPr>
            <p:nvPr/>
          </p:nvSpPr>
          <p:spPr bwMode="auto">
            <a:xfrm flipV="1">
              <a:off x="3024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7" name="Text Box 23"/>
            <p:cNvSpPr txBox="1">
              <a:spLocks noChangeArrowheads="1"/>
            </p:cNvSpPr>
            <p:nvPr/>
          </p:nvSpPr>
          <p:spPr bwMode="auto">
            <a:xfrm>
              <a:off x="4259" y="244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endParaRPr lang="en-US" altLang="zh-TW" sz="2000">
                <a:ea typeface="新細明體" pitchFamily="18" charset="-120"/>
              </a:endParaRPr>
            </a:p>
          </p:txBody>
        </p:sp>
        <p:sp>
          <p:nvSpPr>
            <p:cNvPr id="43038" name="Text Box 24"/>
            <p:cNvSpPr txBox="1">
              <a:spLocks noChangeArrowheads="1"/>
            </p:cNvSpPr>
            <p:nvPr/>
          </p:nvSpPr>
          <p:spPr bwMode="auto">
            <a:xfrm>
              <a:off x="3504" y="2448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43039" name="Text Box 25"/>
            <p:cNvSpPr txBox="1">
              <a:spLocks noChangeArrowheads="1"/>
            </p:cNvSpPr>
            <p:nvPr/>
          </p:nvSpPr>
          <p:spPr bwMode="auto">
            <a:xfrm>
              <a:off x="2064" y="2448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3024" y="2160"/>
              <a:ext cx="672" cy="576"/>
              <a:chOff x="2688" y="1728"/>
              <a:chExt cx="672" cy="864"/>
            </a:xfrm>
          </p:grpSpPr>
          <p:sp>
            <p:nvSpPr>
              <p:cNvPr id="43059" name="Freeform 26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60" name="Freeform 27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 flipH="1">
              <a:off x="3696" y="2160"/>
              <a:ext cx="672" cy="576"/>
              <a:chOff x="2688" y="1728"/>
              <a:chExt cx="672" cy="864"/>
            </a:xfrm>
          </p:grpSpPr>
          <p:sp>
            <p:nvSpPr>
              <p:cNvPr id="43057" name="Freeform 30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58" name="Freeform 31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680" y="2160"/>
              <a:ext cx="672" cy="576"/>
              <a:chOff x="2688" y="1728"/>
              <a:chExt cx="672" cy="864"/>
            </a:xfrm>
          </p:grpSpPr>
          <p:sp>
            <p:nvSpPr>
              <p:cNvPr id="43055" name="Freeform 36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56" name="Freeform 37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 flipH="1">
              <a:off x="2352" y="2160"/>
              <a:ext cx="672" cy="576"/>
              <a:chOff x="2688" y="1728"/>
              <a:chExt cx="672" cy="864"/>
            </a:xfrm>
          </p:grpSpPr>
          <p:sp>
            <p:nvSpPr>
              <p:cNvPr id="43053" name="Freeform 39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54" name="Freeform 40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3044" name="Line 43"/>
            <p:cNvSpPr>
              <a:spLocks noChangeShapeType="1"/>
            </p:cNvSpPr>
            <p:nvPr/>
          </p:nvSpPr>
          <p:spPr bwMode="auto">
            <a:xfrm>
              <a:off x="2352" y="2400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368" y="2160"/>
              <a:ext cx="672" cy="576"/>
              <a:chOff x="2688" y="1728"/>
              <a:chExt cx="672" cy="864"/>
            </a:xfrm>
          </p:grpSpPr>
          <p:sp>
            <p:nvSpPr>
              <p:cNvPr id="43051" name="Freeform 45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52" name="Freeform 46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 flipH="1">
              <a:off x="1008" y="2160"/>
              <a:ext cx="672" cy="576"/>
              <a:chOff x="2688" y="1728"/>
              <a:chExt cx="672" cy="864"/>
            </a:xfrm>
          </p:grpSpPr>
          <p:sp>
            <p:nvSpPr>
              <p:cNvPr id="43049" name="Freeform 48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50" name="Freeform 49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432"/>
                  <a:gd name="T11" fmla="*/ 336 w 33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3047" name="Line 52"/>
            <p:cNvSpPr>
              <a:spLocks noChangeShapeType="1"/>
            </p:cNvSpPr>
            <p:nvPr/>
          </p:nvSpPr>
          <p:spPr bwMode="auto">
            <a:xfrm>
              <a:off x="3695" y="2400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48" name="Line 53"/>
            <p:cNvSpPr>
              <a:spLocks noChangeShapeType="1"/>
            </p:cNvSpPr>
            <p:nvPr/>
          </p:nvSpPr>
          <p:spPr bwMode="auto">
            <a:xfrm>
              <a:off x="4368" y="2400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519" name="Text Box 55"/>
          <p:cNvSpPr txBox="1">
            <a:spLocks noChangeArrowheads="1"/>
          </p:cNvSpPr>
          <p:nvPr/>
        </p:nvSpPr>
        <p:spPr bwMode="auto">
          <a:xfrm>
            <a:off x="762000" y="4433888"/>
            <a:ext cx="448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Odd Quarter-Wave Symmetry</a:t>
            </a:r>
          </a:p>
        </p:txBody>
      </p: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1600200" y="5105400"/>
            <a:ext cx="6629400" cy="1447800"/>
            <a:chOff x="1008" y="3216"/>
            <a:chExt cx="4176" cy="912"/>
          </a:xfrm>
        </p:grpSpPr>
        <p:sp>
          <p:nvSpPr>
            <p:cNvPr id="43015" name="Line 57"/>
            <p:cNvSpPr>
              <a:spLocks noChangeShapeType="1"/>
            </p:cNvSpPr>
            <p:nvPr/>
          </p:nvSpPr>
          <p:spPr bwMode="auto">
            <a:xfrm>
              <a:off x="1056" y="3696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6" name="Line 58"/>
            <p:cNvSpPr>
              <a:spLocks noChangeShapeType="1"/>
            </p:cNvSpPr>
            <p:nvPr/>
          </p:nvSpPr>
          <p:spPr bwMode="auto">
            <a:xfrm flipV="1">
              <a:off x="3024" y="321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Text Box 59"/>
            <p:cNvSpPr txBox="1">
              <a:spLocks noChangeArrowheads="1"/>
            </p:cNvSpPr>
            <p:nvPr/>
          </p:nvSpPr>
          <p:spPr bwMode="auto">
            <a:xfrm>
              <a:off x="4355" y="3696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endParaRPr lang="en-US" altLang="zh-TW" sz="2000">
                <a:ea typeface="新細明體" pitchFamily="18" charset="-120"/>
              </a:endParaRPr>
            </a:p>
          </p:txBody>
        </p:sp>
        <p:sp>
          <p:nvSpPr>
            <p:cNvPr id="43018" name="Text Box 60"/>
            <p:cNvSpPr txBox="1">
              <a:spLocks noChangeArrowheads="1"/>
            </p:cNvSpPr>
            <p:nvPr/>
          </p:nvSpPr>
          <p:spPr bwMode="auto">
            <a:xfrm>
              <a:off x="3655" y="3456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43019" name="Text Box 61"/>
            <p:cNvSpPr txBox="1">
              <a:spLocks noChangeArrowheads="1"/>
            </p:cNvSpPr>
            <p:nvPr/>
          </p:nvSpPr>
          <p:spPr bwMode="auto">
            <a:xfrm>
              <a:off x="2319" y="3446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43020" name="Freeform 63"/>
            <p:cNvSpPr>
              <a:spLocks/>
            </p:cNvSpPr>
            <p:nvPr/>
          </p:nvSpPr>
          <p:spPr bwMode="auto">
            <a:xfrm>
              <a:off x="3360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1" name="Freeform 64"/>
            <p:cNvSpPr>
              <a:spLocks/>
            </p:cNvSpPr>
            <p:nvPr/>
          </p:nvSpPr>
          <p:spPr bwMode="auto">
            <a:xfrm flipH="1" flipV="1">
              <a:off x="3696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2" name="Freeform 66"/>
            <p:cNvSpPr>
              <a:spLocks/>
            </p:cNvSpPr>
            <p:nvPr/>
          </p:nvSpPr>
          <p:spPr bwMode="auto">
            <a:xfrm flipH="1">
              <a:off x="4368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3" name="Freeform 67"/>
            <p:cNvSpPr>
              <a:spLocks/>
            </p:cNvSpPr>
            <p:nvPr/>
          </p:nvSpPr>
          <p:spPr bwMode="auto">
            <a:xfrm flipV="1">
              <a:off x="4032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4" name="Freeform 69"/>
            <p:cNvSpPr>
              <a:spLocks/>
            </p:cNvSpPr>
            <p:nvPr/>
          </p:nvSpPr>
          <p:spPr bwMode="auto">
            <a:xfrm>
              <a:off x="2016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5" name="Freeform 70"/>
            <p:cNvSpPr>
              <a:spLocks/>
            </p:cNvSpPr>
            <p:nvPr/>
          </p:nvSpPr>
          <p:spPr bwMode="auto">
            <a:xfrm flipH="1" flipV="1">
              <a:off x="2352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6" name="Freeform 72"/>
            <p:cNvSpPr>
              <a:spLocks/>
            </p:cNvSpPr>
            <p:nvPr/>
          </p:nvSpPr>
          <p:spPr bwMode="auto">
            <a:xfrm flipH="1">
              <a:off x="3024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7" name="Freeform 73"/>
            <p:cNvSpPr>
              <a:spLocks/>
            </p:cNvSpPr>
            <p:nvPr/>
          </p:nvSpPr>
          <p:spPr bwMode="auto">
            <a:xfrm flipV="1">
              <a:off x="2688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8" name="Line 74"/>
            <p:cNvSpPr>
              <a:spLocks noChangeShapeType="1"/>
            </p:cNvSpPr>
            <p:nvPr/>
          </p:nvSpPr>
          <p:spPr bwMode="auto">
            <a:xfrm>
              <a:off x="2352" y="3648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9" name="Freeform 76"/>
            <p:cNvSpPr>
              <a:spLocks/>
            </p:cNvSpPr>
            <p:nvPr/>
          </p:nvSpPr>
          <p:spPr bwMode="auto">
            <a:xfrm>
              <a:off x="4704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0" name="Freeform 79"/>
            <p:cNvSpPr>
              <a:spLocks/>
            </p:cNvSpPr>
            <p:nvPr/>
          </p:nvSpPr>
          <p:spPr bwMode="auto">
            <a:xfrm flipH="1">
              <a:off x="1680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1" name="Freeform 80"/>
            <p:cNvSpPr>
              <a:spLocks/>
            </p:cNvSpPr>
            <p:nvPr/>
          </p:nvSpPr>
          <p:spPr bwMode="auto">
            <a:xfrm flipV="1">
              <a:off x="1344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2" name="Line 81"/>
            <p:cNvSpPr>
              <a:spLocks noChangeShapeType="1"/>
            </p:cNvSpPr>
            <p:nvPr/>
          </p:nvSpPr>
          <p:spPr bwMode="auto">
            <a:xfrm>
              <a:off x="3695" y="3648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3" name="Line 82"/>
            <p:cNvSpPr>
              <a:spLocks noChangeShapeType="1"/>
            </p:cNvSpPr>
            <p:nvPr/>
          </p:nvSpPr>
          <p:spPr bwMode="auto">
            <a:xfrm>
              <a:off x="4368" y="3648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4" name="Freeform 83"/>
            <p:cNvSpPr>
              <a:spLocks/>
            </p:cNvSpPr>
            <p:nvPr/>
          </p:nvSpPr>
          <p:spPr bwMode="auto">
            <a:xfrm flipH="1" flipV="1">
              <a:off x="1008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  <a:gd name="T6" fmla="*/ 0 60000 65536"/>
                <a:gd name="T7" fmla="*/ 0 60000 65536"/>
                <a:gd name="T8" fmla="*/ 0 60000 65536"/>
                <a:gd name="T9" fmla="*/ 0 w 336"/>
                <a:gd name="T10" fmla="*/ 0 h 432"/>
                <a:gd name="T11" fmla="*/ 336 w 33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4419600" y="29718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15" grpId="0"/>
      <p:bldP spid="625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981200" y="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cs typeface="AngsanaUPC" pitchFamily="18" charset="-34"/>
              </a:rPr>
              <a:t>Symmetry of the Function</a:t>
            </a:r>
            <a:r>
              <a:rPr lang="en-US" sz="4000">
                <a:solidFill>
                  <a:schemeClr val="tx2"/>
                </a:solidFill>
                <a:cs typeface="AngsanaUPC" pitchFamily="18" charset="-34"/>
              </a:rPr>
              <a:t> 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1814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Four types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42608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/>
              <a:t>Even-function symmetry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Odd-function symmetry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Half-wave symmetry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Quarter-wave symmetry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914400" y="3581400"/>
            <a:ext cx="2309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Even function</a:t>
            </a:r>
          </a:p>
        </p:txBody>
      </p:sp>
      <p:graphicFrame>
        <p:nvGraphicFramePr>
          <p:cNvPr id="29698" name="Object 6"/>
          <p:cNvGraphicFramePr>
            <a:graphicFrameLocks noChangeAspect="1"/>
          </p:cNvGraphicFramePr>
          <p:nvPr/>
        </p:nvGraphicFramePr>
        <p:xfrm>
          <a:off x="3200400" y="4213225"/>
          <a:ext cx="25908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3" imgW="825480" imgH="203040" progId="">
                  <p:embed/>
                </p:oleObj>
              </mc:Choice>
              <mc:Fallback>
                <p:oleObj name="Equation" r:id="rId3" imgW="825480" imgH="2030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213225"/>
                        <a:ext cx="25908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6248400" y="4267200"/>
            <a:ext cx="1581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All </a:t>
            </a:r>
            <a:r>
              <a:rPr lang="en-US" i="1"/>
              <a:t>b</a:t>
            </a:r>
            <a:r>
              <a:rPr lang="en-US" i="1" baseline="-25000"/>
              <a:t>n</a:t>
            </a:r>
            <a:r>
              <a:rPr lang="en-US"/>
              <a:t> = 0</a:t>
            </a:r>
          </a:p>
        </p:txBody>
      </p:sp>
      <p:graphicFrame>
        <p:nvGraphicFramePr>
          <p:cNvPr id="29699" name="Object 12"/>
          <p:cNvGraphicFramePr>
            <a:graphicFrameLocks noChangeAspect="1"/>
          </p:cNvGraphicFramePr>
          <p:nvPr/>
        </p:nvGraphicFramePr>
        <p:xfrm>
          <a:off x="4267200" y="5181600"/>
          <a:ext cx="465296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Equation" r:id="rId5" imgW="1650960" imgH="393480" progId="">
                  <p:embed/>
                </p:oleObj>
              </mc:Choice>
              <mc:Fallback>
                <p:oleObj name="Equation" r:id="rId5" imgW="1650960" imgH="3934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181600"/>
                        <a:ext cx="4652963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5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29200"/>
            <a:ext cx="4267200" cy="1268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1981200" y="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cs typeface="AngsanaUPC" pitchFamily="18" charset="-34"/>
              </a:rPr>
              <a:t>Symmetry of the Function</a:t>
            </a:r>
            <a:r>
              <a:rPr lang="en-US" sz="4000">
                <a:solidFill>
                  <a:schemeClr val="tx2"/>
                </a:solidFill>
                <a:cs typeface="AngsanaUPC" pitchFamily="18" charset="-34"/>
              </a:rPr>
              <a:t> 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221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Odd function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3124200" y="1600200"/>
          <a:ext cx="28702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8" name="Equation" r:id="rId3" imgW="914400" imgH="203040" progId="">
                  <p:embed/>
                </p:oleObj>
              </mc:Choice>
              <mc:Fallback>
                <p:oleObj name="Equation" r:id="rId3" imgW="914400" imgH="2030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28702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6324600" y="1600200"/>
            <a:ext cx="1581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All </a:t>
            </a:r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/>
              <a:t> = 0</a:t>
            </a:r>
          </a:p>
        </p:txBody>
      </p:sp>
      <p:graphicFrame>
        <p:nvGraphicFramePr>
          <p:cNvPr id="30723" name="Object 7"/>
          <p:cNvGraphicFramePr>
            <a:graphicFrameLocks noChangeAspect="1"/>
          </p:cNvGraphicFramePr>
          <p:nvPr/>
        </p:nvGraphicFramePr>
        <p:xfrm>
          <a:off x="4562475" y="2286000"/>
          <a:ext cx="458152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9" name="Equation" r:id="rId5" imgW="1625400" imgH="393480" progId="">
                  <p:embed/>
                </p:oleObj>
              </mc:Choice>
              <mc:Fallback>
                <p:oleObj name="Equation" r:id="rId5" imgW="1625400" imgH="3934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2286000"/>
                        <a:ext cx="4581525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211388"/>
            <a:ext cx="4419600" cy="1435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85800" y="3810000"/>
            <a:ext cx="335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Half-wave symmetry</a:t>
            </a:r>
          </a:p>
        </p:txBody>
      </p:sp>
      <p:graphicFrame>
        <p:nvGraphicFramePr>
          <p:cNvPr id="30724" name="Object 10"/>
          <p:cNvGraphicFramePr>
            <a:graphicFrameLocks noChangeAspect="1"/>
          </p:cNvGraphicFramePr>
          <p:nvPr/>
        </p:nvGraphicFramePr>
        <p:xfrm>
          <a:off x="2768600" y="4349750"/>
          <a:ext cx="34290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0" name="Equation" r:id="rId8" imgW="1091880" imgH="393480" progId="">
                  <p:embed/>
                </p:oleObj>
              </mc:Choice>
              <mc:Fallback>
                <p:oleObj name="Equation" r:id="rId8" imgW="1091880" imgH="3934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4349750"/>
                        <a:ext cx="3429000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1371600" y="57912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 i="1" baseline="-25000"/>
              <a:t>n</a:t>
            </a:r>
            <a:r>
              <a:rPr lang="en-US"/>
              <a:t> = 0 for even values of </a:t>
            </a:r>
            <a:r>
              <a:rPr lang="en-US" i="1"/>
              <a:t>n  </a:t>
            </a:r>
            <a:r>
              <a:rPr lang="en-US"/>
              <a:t>and </a:t>
            </a:r>
            <a:r>
              <a:rPr lang="en-US" i="1"/>
              <a:t>a</a:t>
            </a:r>
            <a:r>
              <a:rPr lang="en-US" i="1" baseline="-25000"/>
              <a:t>0</a:t>
            </a:r>
            <a:r>
              <a:rPr lang="en-US"/>
              <a:t> = 0</a:t>
            </a:r>
          </a:p>
        </p:txBody>
      </p:sp>
      <p:sp>
        <p:nvSpPr>
          <p:cNvPr id="11" name="Rectangle 10"/>
          <p:cNvSpPr/>
          <p:nvPr/>
        </p:nvSpPr>
        <p:spPr>
          <a:xfrm rot="1705223">
            <a:off x="7209417" y="555645"/>
            <a:ext cx="1608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Quiz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136" y="2286000"/>
            <a:ext cx="8677864" cy="28178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3925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Quarter-wave symmetry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981200" y="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cs typeface="AngsanaUPC" pitchFamily="18" charset="-34"/>
              </a:rPr>
              <a:t>Symmetry of the Function</a:t>
            </a:r>
            <a:r>
              <a:rPr lang="en-US" sz="4000">
                <a:solidFill>
                  <a:schemeClr val="tx2"/>
                </a:solidFill>
                <a:cs typeface="AngsanaUPC" pitchFamily="18" charset="-34"/>
              </a:rPr>
              <a:t> </a:t>
            </a:r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47800"/>
            <a:ext cx="5638800" cy="2436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762000" y="4114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All a</a:t>
            </a:r>
            <a:r>
              <a:rPr lang="en-US" i="1" baseline="-25000"/>
              <a:t>n</a:t>
            </a:r>
            <a:r>
              <a:rPr lang="en-US"/>
              <a:t> = 0 and </a:t>
            </a:r>
            <a:r>
              <a:rPr lang="en-US" i="1"/>
              <a:t>b</a:t>
            </a:r>
            <a:r>
              <a:rPr lang="en-US" i="1" baseline="-25000"/>
              <a:t>n</a:t>
            </a:r>
            <a:r>
              <a:rPr lang="en-US"/>
              <a:t> = 0 for even values of  </a:t>
            </a:r>
            <a:r>
              <a:rPr lang="en-US" i="1"/>
              <a:t>n  </a:t>
            </a:r>
            <a:r>
              <a:rPr lang="en-US"/>
              <a:t>and </a:t>
            </a:r>
            <a:r>
              <a:rPr lang="en-US" i="1"/>
              <a:t>a</a:t>
            </a:r>
            <a:r>
              <a:rPr lang="en-US" i="1" baseline="-25000"/>
              <a:t>0</a:t>
            </a:r>
            <a:r>
              <a:rPr lang="en-US"/>
              <a:t> = 0</a:t>
            </a:r>
          </a:p>
        </p:txBody>
      </p:sp>
      <p:graphicFrame>
        <p:nvGraphicFramePr>
          <p:cNvPr id="31746" name="Object 6"/>
          <p:cNvGraphicFramePr>
            <a:graphicFrameLocks noChangeAspect="1"/>
          </p:cNvGraphicFramePr>
          <p:nvPr/>
        </p:nvGraphicFramePr>
        <p:xfrm>
          <a:off x="1295400" y="4876800"/>
          <a:ext cx="68357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4" imgW="2425680" imgH="393480" progId="">
                  <p:embed/>
                </p:oleObj>
              </mc:Choice>
              <mc:Fallback>
                <p:oleObj name="Equation" r:id="rId4" imgW="2425680" imgH="3934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6835775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48200" y="1676400"/>
            <a:ext cx="3463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Odd &amp; Quarter-wave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420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For</a:t>
            </a:r>
            <a:r>
              <a:rPr lang="en-US" b="1">
                <a:solidFill>
                  <a:srgbClr val="FF0000"/>
                </a:solidFill>
              </a:rPr>
              <a:t> Even &amp; Quarter-wave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81200" y="0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cs typeface="AngsanaUPC" pitchFamily="18" charset="-34"/>
              </a:rPr>
              <a:t>Symmetry of the Function</a:t>
            </a:r>
            <a:r>
              <a:rPr lang="en-US" sz="4000">
                <a:solidFill>
                  <a:schemeClr val="tx2"/>
                </a:solidFill>
                <a:cs typeface="AngsanaUPC" pitchFamily="18" charset="-34"/>
              </a:rPr>
              <a:t> 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All b</a:t>
            </a:r>
            <a:r>
              <a:rPr lang="en-US" i="1" baseline="-25000"/>
              <a:t>n</a:t>
            </a:r>
            <a:r>
              <a:rPr lang="en-US"/>
              <a:t> = 0 and </a:t>
            </a:r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/>
              <a:t> = 0 for even values of  </a:t>
            </a:r>
            <a:r>
              <a:rPr lang="en-US" i="1"/>
              <a:t>n  </a:t>
            </a:r>
            <a:r>
              <a:rPr lang="en-US"/>
              <a:t>and </a:t>
            </a:r>
            <a:r>
              <a:rPr lang="en-US" i="1"/>
              <a:t>a</a:t>
            </a:r>
            <a:r>
              <a:rPr lang="en-US" i="1" baseline="-25000"/>
              <a:t>0</a:t>
            </a:r>
            <a:r>
              <a:rPr lang="en-US"/>
              <a:t> = 0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990600" y="2362200"/>
          <a:ext cx="69072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3" imgW="2450880" imgH="393480" progId="">
                  <p:embed/>
                </p:oleObj>
              </mc:Choice>
              <mc:Fallback>
                <p:oleObj name="Equation" r:id="rId3" imgW="2450880" imgH="393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6907213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0" y="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AngsanaUPC" pitchFamily="18" charset="-34"/>
              </a:rPr>
              <a:t>Example </a:t>
            </a:r>
            <a:r>
              <a:rPr lang="en-US">
                <a:solidFill>
                  <a:srgbClr val="FF0000"/>
                </a:solidFill>
                <a:cs typeface="AngsanaUPC" pitchFamily="18" charset="-34"/>
              </a:rPr>
              <a:t>determine Fourier Series and N = ?</a:t>
            </a:r>
          </a:p>
        </p:txBody>
      </p:sp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914400"/>
            <a:ext cx="7239000" cy="2105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5562600" y="685800"/>
          <a:ext cx="28956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4" imgW="1244520" imgH="393480" progId="">
                  <p:embed/>
                </p:oleObj>
              </mc:Choice>
              <mc:Fallback>
                <p:oleObj name="Equation" r:id="rId4" imgW="1244520" imgH="3934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685800"/>
                        <a:ext cx="28956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5"/>
          <p:cNvGraphicFramePr>
            <a:graphicFrameLocks noChangeAspect="1"/>
          </p:cNvGraphicFramePr>
          <p:nvPr/>
        </p:nvGraphicFramePr>
        <p:xfrm>
          <a:off x="2171700" y="3048000"/>
          <a:ext cx="46704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Equation" r:id="rId6" imgW="2006280" imgH="393480" progId="">
                  <p:embed/>
                </p:oleObj>
              </mc:Choice>
              <mc:Fallback>
                <p:oleObj name="Equation" r:id="rId6" imgW="2006280" imgH="393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3048000"/>
                        <a:ext cx="4670425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669925" y="3952875"/>
            <a:ext cx="7377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 obtain the most advantages form of symmetry, </a:t>
            </a:r>
          </a:p>
          <a:p>
            <a:r>
              <a:rPr lang="en-US"/>
              <a:t>we choose </a:t>
            </a:r>
            <a:r>
              <a:rPr lang="en-US" i="1"/>
              <a:t>t</a:t>
            </a:r>
            <a:r>
              <a:rPr lang="en-US" i="1" baseline="-25000"/>
              <a:t>1</a:t>
            </a:r>
            <a:r>
              <a:rPr lang="en-US" i="1"/>
              <a:t> </a:t>
            </a:r>
            <a:r>
              <a:rPr lang="en-US"/>
              <a:t>= 0 s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3276600" y="2209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 flipV="1">
            <a:off x="3429000" y="2133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3733800" y="4343400"/>
            <a:ext cx="3463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Odd &amp; Quarter-wave</a:t>
            </a:r>
          </a:p>
        </p:txBody>
      </p:sp>
      <p:sp>
        <p:nvSpPr>
          <p:cNvPr id="33804" name="Text Box 10"/>
          <p:cNvSpPr txBox="1">
            <a:spLocks noChangeArrowheads="1"/>
          </p:cNvSpPr>
          <p:nvPr/>
        </p:nvSpPr>
        <p:spPr bwMode="auto">
          <a:xfrm>
            <a:off x="685800" y="49530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All a</a:t>
            </a:r>
            <a:r>
              <a:rPr lang="en-US" i="1" baseline="-25000"/>
              <a:t>n</a:t>
            </a:r>
            <a:r>
              <a:rPr lang="en-US"/>
              <a:t> = 0 and </a:t>
            </a:r>
            <a:r>
              <a:rPr lang="en-US" i="1"/>
              <a:t>b</a:t>
            </a:r>
            <a:r>
              <a:rPr lang="en-US" i="1" baseline="-25000"/>
              <a:t>n</a:t>
            </a:r>
            <a:r>
              <a:rPr lang="en-US"/>
              <a:t> = 0 for even values of  </a:t>
            </a:r>
            <a:r>
              <a:rPr lang="en-US" i="1"/>
              <a:t>n  </a:t>
            </a:r>
            <a:r>
              <a:rPr lang="en-US"/>
              <a:t>and </a:t>
            </a:r>
            <a:r>
              <a:rPr lang="en-US" i="1"/>
              <a:t>a</a:t>
            </a:r>
            <a:r>
              <a:rPr lang="en-US" i="1" baseline="-25000"/>
              <a:t>0</a:t>
            </a:r>
            <a:r>
              <a:rPr lang="en-US"/>
              <a:t> = 0</a:t>
            </a:r>
          </a:p>
        </p:txBody>
      </p:sp>
      <p:graphicFrame>
        <p:nvGraphicFramePr>
          <p:cNvPr id="33796" name="Object 11"/>
          <p:cNvGraphicFramePr>
            <a:graphicFrameLocks noChangeAspect="1"/>
          </p:cNvGraphicFramePr>
          <p:nvPr/>
        </p:nvGraphicFramePr>
        <p:xfrm>
          <a:off x="3429000" y="4495800"/>
          <a:ext cx="38100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2" name="Equation" r:id="rId8" imgW="190440" imgH="152280" progId="">
                  <p:embed/>
                </p:oleObj>
              </mc:Choice>
              <mc:Fallback>
                <p:oleObj name="Equation" r:id="rId8" imgW="190440" imgH="1522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95800"/>
                        <a:ext cx="381000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12"/>
          <p:cNvGraphicFramePr>
            <a:graphicFrameLocks noChangeAspect="1"/>
          </p:cNvGraphicFramePr>
          <p:nvPr/>
        </p:nvGraphicFramePr>
        <p:xfrm>
          <a:off x="1295400" y="5562600"/>
          <a:ext cx="68357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3" name="Equation" r:id="rId10" imgW="2425680" imgH="393480" progId="">
                  <p:embed/>
                </p:oleObj>
              </mc:Choice>
              <mc:Fallback>
                <p:oleObj name="Equation" r:id="rId10" imgW="2425680" imgH="3934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62600"/>
                        <a:ext cx="6835775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2"/>
          <p:cNvSpPr>
            <a:spLocks noChangeArrowheads="1"/>
          </p:cNvSpPr>
          <p:nvPr/>
        </p:nvSpPr>
        <p:spPr bwMode="auto">
          <a:xfrm>
            <a:off x="0" y="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AngsanaUPC" pitchFamily="18" charset="-34"/>
              </a:rPr>
              <a:t>Example (cont.)</a:t>
            </a:r>
            <a:endParaRPr lang="en-US">
              <a:solidFill>
                <a:srgbClr val="FF0000"/>
              </a:solidFill>
              <a:cs typeface="AngsanaUPC" pitchFamily="18" charset="-34"/>
            </a:endParaRP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1676400" y="533400"/>
          <a:ext cx="58674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4" name="Equation" r:id="rId3" imgW="2323800" imgH="393480" progId="">
                  <p:embed/>
                </p:oleObj>
              </mc:Choice>
              <mc:Fallback>
                <p:oleObj name="Equation" r:id="rId3" imgW="2323800" imgH="393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"/>
                        <a:ext cx="58674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4800600" y="1371600"/>
          <a:ext cx="414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Equation" r:id="rId5" imgW="164880" imgH="393480" progId="">
                  <p:embed/>
                </p:oleObj>
              </mc:Choice>
              <mc:Fallback>
                <p:oleObj name="Equation" r:id="rId5" imgW="164880" imgH="3934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4143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4953000" y="228600"/>
          <a:ext cx="3190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tion" r:id="rId7" imgW="126720" imgH="164880" progId="">
                  <p:embed/>
                </p:oleObj>
              </mc:Choice>
              <mc:Fallback>
                <p:oleObj name="Equation" r:id="rId7" imgW="126720" imgH="1648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8600"/>
                        <a:ext cx="31908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Line 6"/>
          <p:cNvSpPr>
            <a:spLocks noChangeShapeType="1"/>
          </p:cNvSpPr>
          <p:nvPr/>
        </p:nvSpPr>
        <p:spPr bwMode="auto">
          <a:xfrm flipH="1">
            <a:off x="4572000" y="533400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 flipH="1" flipV="1">
            <a:off x="4495800" y="1371600"/>
            <a:ext cx="3048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821" name="Object 8"/>
          <p:cNvGraphicFramePr>
            <a:graphicFrameLocks noChangeAspect="1"/>
          </p:cNvGraphicFramePr>
          <p:nvPr/>
        </p:nvGraphicFramePr>
        <p:xfrm>
          <a:off x="2362200" y="1981200"/>
          <a:ext cx="4938713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Equation" r:id="rId9" imgW="1955520" imgH="393480" progId="">
                  <p:embed/>
                </p:oleObj>
              </mc:Choice>
              <mc:Fallback>
                <p:oleObj name="Equation" r:id="rId9" imgW="1955520" imgH="39348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81200"/>
                        <a:ext cx="4938713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9"/>
          <p:cNvGraphicFramePr>
            <a:graphicFrameLocks noChangeAspect="1"/>
          </p:cNvGraphicFramePr>
          <p:nvPr/>
        </p:nvGraphicFramePr>
        <p:xfrm>
          <a:off x="1905000" y="2974975"/>
          <a:ext cx="5638800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8" name="Equation" r:id="rId11" imgW="2108160" imgH="1371600" progId="">
                  <p:embed/>
                </p:oleObj>
              </mc:Choice>
              <mc:Fallback>
                <p:oleObj name="Equation" r:id="rId11" imgW="2108160" imgH="13716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74975"/>
                        <a:ext cx="5638800" cy="367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7200" smtClean="0">
                <a:ea typeface="新細明體" pitchFamily="18" charset="-120"/>
              </a:rPr>
              <a:t>Example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762000" y="2260600"/>
            <a:ext cx="390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>
                <a:ea typeface="新細明體" pitchFamily="18" charset="-120"/>
              </a:rPr>
              <a:t>Even Quarter-Wave Symmetry</a:t>
            </a:r>
          </a:p>
        </p:txBody>
      </p:sp>
      <p:graphicFrame>
        <p:nvGraphicFramePr>
          <p:cNvPr id="145408" name="Object 2"/>
          <p:cNvGraphicFramePr>
            <a:graphicFrameLocks noChangeAspect="1"/>
          </p:cNvGraphicFramePr>
          <p:nvPr/>
        </p:nvGraphicFramePr>
        <p:xfrm>
          <a:off x="965200" y="4343400"/>
          <a:ext cx="43942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0" name="Equation" r:id="rId3" imgW="2209680" imgH="393480" progId="Equation.3">
                  <p:embed/>
                </p:oleObj>
              </mc:Choice>
              <mc:Fallback>
                <p:oleObj name="Equation" r:id="rId3" imgW="2209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343400"/>
                        <a:ext cx="43942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09" name="Object 3"/>
          <p:cNvGraphicFramePr>
            <a:graphicFrameLocks noChangeAspect="1"/>
          </p:cNvGraphicFramePr>
          <p:nvPr/>
        </p:nvGraphicFramePr>
        <p:xfrm>
          <a:off x="5308600" y="4343400"/>
          <a:ext cx="32321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1" name="Equation" r:id="rId5" imgW="1625400" imgH="393480" progId="Equation.3">
                  <p:embed/>
                </p:oleObj>
              </mc:Choice>
              <mc:Fallback>
                <p:oleObj name="Equation" r:id="rId5" imgW="1625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4343400"/>
                        <a:ext cx="32321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0" name="Object 4"/>
          <p:cNvGraphicFramePr>
            <a:graphicFrameLocks noChangeAspect="1"/>
          </p:cNvGraphicFramePr>
          <p:nvPr/>
        </p:nvGraphicFramePr>
        <p:xfrm>
          <a:off x="1622425" y="5291138"/>
          <a:ext cx="399097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2" name="Equation" r:id="rId7" imgW="2006280" imgH="520560" progId="Equation.3">
                  <p:embed/>
                </p:oleObj>
              </mc:Choice>
              <mc:Fallback>
                <p:oleObj name="Equation" r:id="rId7" imgW="200628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5291138"/>
                        <a:ext cx="399097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5"/>
          <p:cNvGraphicFramePr>
            <a:graphicFrameLocks noChangeAspect="1"/>
          </p:cNvGraphicFramePr>
          <p:nvPr/>
        </p:nvGraphicFramePr>
        <p:xfrm>
          <a:off x="5729288" y="5391150"/>
          <a:ext cx="227171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3" name="Equation" r:id="rId9" imgW="1143000" imgH="419040" progId="Equation.3">
                  <p:embed/>
                </p:oleObj>
              </mc:Choice>
              <mc:Fallback>
                <p:oleObj name="Equation" r:id="rId9" imgW="11430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5391150"/>
                        <a:ext cx="227171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524000" y="2438400"/>
            <a:ext cx="6705600" cy="1752600"/>
            <a:chOff x="960" y="1536"/>
            <a:chExt cx="4224" cy="1104"/>
          </a:xfrm>
        </p:grpSpPr>
        <p:sp>
          <p:nvSpPr>
            <p:cNvPr id="11273" name="Line 4"/>
            <p:cNvSpPr>
              <a:spLocks noChangeShapeType="1"/>
            </p:cNvSpPr>
            <p:nvPr/>
          </p:nvSpPr>
          <p:spPr bwMode="auto">
            <a:xfrm>
              <a:off x="1056" y="2112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4" name="Line 5"/>
            <p:cNvSpPr>
              <a:spLocks noChangeShapeType="1"/>
            </p:cNvSpPr>
            <p:nvPr/>
          </p:nvSpPr>
          <p:spPr bwMode="auto">
            <a:xfrm flipV="1">
              <a:off x="3024" y="15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4355" y="210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endParaRPr lang="en-US" altLang="zh-TW" sz="2000">
                <a:ea typeface="新細明體" pitchFamily="18" charset="-120"/>
              </a:endParaRPr>
            </a:p>
          </p:txBody>
        </p:sp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3648" y="1910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1277" name="Text Box 8"/>
            <p:cNvSpPr txBox="1">
              <a:spLocks noChangeArrowheads="1"/>
            </p:cNvSpPr>
            <p:nvPr/>
          </p:nvSpPr>
          <p:spPr bwMode="auto">
            <a:xfrm>
              <a:off x="1935" y="1910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1278" name="Line 9"/>
            <p:cNvSpPr>
              <a:spLocks noChangeShapeType="1"/>
            </p:cNvSpPr>
            <p:nvPr/>
          </p:nvSpPr>
          <p:spPr bwMode="auto">
            <a:xfrm>
              <a:off x="2352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9" name="Line 10"/>
            <p:cNvSpPr>
              <a:spLocks noChangeShapeType="1"/>
            </p:cNvSpPr>
            <p:nvPr/>
          </p:nvSpPr>
          <p:spPr bwMode="auto">
            <a:xfrm>
              <a:off x="3695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0" name="Line 11"/>
            <p:cNvSpPr>
              <a:spLocks noChangeShapeType="1"/>
            </p:cNvSpPr>
            <p:nvPr/>
          </p:nvSpPr>
          <p:spPr bwMode="auto">
            <a:xfrm>
              <a:off x="4368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1" name="Line 12"/>
            <p:cNvSpPr>
              <a:spLocks noChangeShapeType="1"/>
            </p:cNvSpPr>
            <p:nvPr/>
          </p:nvSpPr>
          <p:spPr bwMode="auto">
            <a:xfrm>
              <a:off x="3360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2" name="Line 13"/>
            <p:cNvSpPr>
              <a:spLocks noChangeShapeType="1"/>
            </p:cNvSpPr>
            <p:nvPr/>
          </p:nvSpPr>
          <p:spPr bwMode="auto">
            <a:xfrm>
              <a:off x="2687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016" y="1872"/>
              <a:ext cx="1344" cy="528"/>
              <a:chOff x="2352" y="1824"/>
              <a:chExt cx="1344" cy="528"/>
            </a:xfrm>
          </p:grpSpPr>
          <p:sp>
            <p:nvSpPr>
              <p:cNvPr id="11301" name="Line 15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02" name="Line 16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03" name="Line 17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04" name="Line 18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3360" y="1872"/>
              <a:ext cx="1344" cy="528"/>
              <a:chOff x="2352" y="1824"/>
              <a:chExt cx="1344" cy="528"/>
            </a:xfrm>
          </p:grpSpPr>
          <p:sp>
            <p:nvSpPr>
              <p:cNvPr id="11297" name="Line 20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98" name="Line 21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99" name="Line 22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00" name="Line 23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285" name="Line 25"/>
            <p:cNvSpPr>
              <a:spLocks noChangeShapeType="1"/>
            </p:cNvSpPr>
            <p:nvPr/>
          </p:nvSpPr>
          <p:spPr bwMode="auto">
            <a:xfrm flipH="1">
              <a:off x="960" y="2400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6" name="Line 26"/>
            <p:cNvSpPr>
              <a:spLocks noChangeShapeType="1"/>
            </p:cNvSpPr>
            <p:nvPr/>
          </p:nvSpPr>
          <p:spPr bwMode="auto">
            <a:xfrm flipH="1">
              <a:off x="1344" y="1872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7" name="Line 27"/>
            <p:cNvSpPr>
              <a:spLocks noChangeShapeType="1"/>
            </p:cNvSpPr>
            <p:nvPr/>
          </p:nvSpPr>
          <p:spPr bwMode="auto">
            <a:xfrm>
              <a:off x="1344" y="1872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8" name="Line 28"/>
            <p:cNvSpPr>
              <a:spLocks noChangeShapeType="1"/>
            </p:cNvSpPr>
            <p:nvPr/>
          </p:nvSpPr>
          <p:spPr bwMode="auto">
            <a:xfrm>
              <a:off x="2016" y="1872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9" name="Text Box 29"/>
            <p:cNvSpPr txBox="1">
              <a:spLocks noChangeArrowheads="1"/>
            </p:cNvSpPr>
            <p:nvPr/>
          </p:nvSpPr>
          <p:spPr bwMode="auto">
            <a:xfrm>
              <a:off x="2832" y="163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1290" name="Text Box 30"/>
            <p:cNvSpPr txBox="1">
              <a:spLocks noChangeArrowheads="1"/>
            </p:cNvSpPr>
            <p:nvPr/>
          </p:nvSpPr>
          <p:spPr bwMode="auto">
            <a:xfrm>
              <a:off x="2692" y="2304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1291" name="Text Box 31"/>
            <p:cNvSpPr txBox="1">
              <a:spLocks noChangeArrowheads="1"/>
            </p:cNvSpPr>
            <p:nvPr/>
          </p:nvSpPr>
          <p:spPr bwMode="auto">
            <a:xfrm>
              <a:off x="1483" y="2102"/>
              <a:ext cx="2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</a:p>
          </p:txBody>
        </p:sp>
        <p:sp>
          <p:nvSpPr>
            <p:cNvPr id="11292" name="Text Box 32"/>
            <p:cNvSpPr txBox="1">
              <a:spLocks noChangeArrowheads="1"/>
            </p:cNvSpPr>
            <p:nvPr/>
          </p:nvSpPr>
          <p:spPr bwMode="auto">
            <a:xfrm>
              <a:off x="3168" y="2102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  <p:sp>
          <p:nvSpPr>
            <p:cNvPr id="11293" name="Text Box 33"/>
            <p:cNvSpPr txBox="1">
              <a:spLocks noChangeArrowheads="1"/>
            </p:cNvSpPr>
            <p:nvPr/>
          </p:nvSpPr>
          <p:spPr bwMode="auto">
            <a:xfrm>
              <a:off x="2496" y="2108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  <p:sp>
          <p:nvSpPr>
            <p:cNvPr id="11294" name="Line 39"/>
            <p:cNvSpPr>
              <a:spLocks noChangeShapeType="1"/>
            </p:cNvSpPr>
            <p:nvPr/>
          </p:nvSpPr>
          <p:spPr bwMode="auto">
            <a:xfrm flipH="1">
              <a:off x="4704" y="2400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95" name="Line 40"/>
            <p:cNvSpPr>
              <a:spLocks noChangeShapeType="1"/>
            </p:cNvSpPr>
            <p:nvPr/>
          </p:nvSpPr>
          <p:spPr bwMode="auto">
            <a:xfrm>
              <a:off x="1679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96" name="Line 41"/>
            <p:cNvSpPr>
              <a:spLocks noChangeShapeType="1"/>
            </p:cNvSpPr>
            <p:nvPr/>
          </p:nvSpPr>
          <p:spPr bwMode="auto">
            <a:xfrm>
              <a:off x="29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2819400" y="0"/>
            <a:ext cx="343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cs typeface="AngsanaUPC" pitchFamily="18" charset="-34"/>
              </a:rPr>
              <a:t>The Fourier Series</a:t>
            </a:r>
            <a:r>
              <a:rPr lang="en-US" sz="4000">
                <a:solidFill>
                  <a:schemeClr val="tx2"/>
                </a:solidFill>
                <a:cs typeface="AngsanaUPC" pitchFamily="18" charset="-34"/>
              </a:rPr>
              <a:t> </a:t>
            </a:r>
          </a:p>
        </p:txBody>
      </p:sp>
      <p:sp>
        <p:nvSpPr>
          <p:cNvPr id="24584" name="Text Box 3"/>
          <p:cNvSpPr txBox="1">
            <a:spLocks noChangeArrowheads="1"/>
          </p:cNvSpPr>
          <p:nvPr/>
        </p:nvSpPr>
        <p:spPr bwMode="auto">
          <a:xfrm>
            <a:off x="441325" y="600075"/>
            <a:ext cx="5808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expression for a  </a:t>
            </a:r>
            <a:r>
              <a:rPr lang="en-US" b="1" i="1">
                <a:solidFill>
                  <a:srgbClr val="FF0000"/>
                </a:solidFill>
              </a:rPr>
              <a:t>Fourier Series</a:t>
            </a:r>
            <a:r>
              <a:rPr lang="en-US"/>
              <a:t>  is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1219200" y="1143000"/>
          <a:ext cx="66294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4" name="Equation" r:id="rId3" imgW="2476440" imgH="431640" progId="">
                  <p:embed/>
                </p:oleObj>
              </mc:Choice>
              <mc:Fallback>
                <p:oleObj name="Equation" r:id="rId3" imgW="2476440" imgH="4316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143000"/>
                        <a:ext cx="66294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Text Box 5"/>
          <p:cNvSpPr txBox="1">
            <a:spLocks noChangeArrowheads="1"/>
          </p:cNvSpPr>
          <p:nvPr/>
        </p:nvSpPr>
        <p:spPr bwMode="auto">
          <a:xfrm>
            <a:off x="-28575" y="6019800"/>
            <a:ext cx="917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</a:rPr>
              <a:t>Fourier Series</a:t>
            </a:r>
            <a:r>
              <a:rPr lang="en-US"/>
              <a:t> = a finite sum of harmonically related sinusoids</a:t>
            </a:r>
          </a:p>
        </p:txBody>
      </p:sp>
      <p:sp>
        <p:nvSpPr>
          <p:cNvPr id="24586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301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Or, alternative form</a:t>
            </a:r>
          </a:p>
        </p:txBody>
      </p:sp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1981200" y="3962400"/>
          <a:ext cx="520223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5" name="Equation" r:id="rId5" imgW="1942920" imgH="431640" progId="">
                  <p:embed/>
                </p:oleObj>
              </mc:Choice>
              <mc:Fallback>
                <p:oleObj name="Equation" r:id="rId5" imgW="1942920" imgH="43164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5202238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8"/>
          <p:cNvGraphicFramePr>
            <a:graphicFrameLocks noChangeAspect="1"/>
          </p:cNvGraphicFramePr>
          <p:nvPr/>
        </p:nvGraphicFramePr>
        <p:xfrm>
          <a:off x="228600" y="2362200"/>
          <a:ext cx="58674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Equation" r:id="rId7" imgW="2260440" imgH="431640" progId="">
                  <p:embed/>
                </p:oleObj>
              </mc:Choice>
              <mc:Fallback>
                <p:oleObj name="Equation" r:id="rId7" imgW="2260440" imgH="43164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5867400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6324600" y="2514600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24581" name="Object 10"/>
          <p:cNvGraphicFramePr>
            <a:graphicFrameLocks noChangeAspect="1"/>
          </p:cNvGraphicFramePr>
          <p:nvPr/>
        </p:nvGraphicFramePr>
        <p:xfrm>
          <a:off x="7162800" y="2286000"/>
          <a:ext cx="14478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7" name="Equation" r:id="rId9" imgW="558720" imgH="393480" progId="">
                  <p:embed/>
                </p:oleObj>
              </mc:Choice>
              <mc:Fallback>
                <p:oleObj name="Equation" r:id="rId9" imgW="558720" imgH="3934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286000"/>
                        <a:ext cx="14478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11"/>
          <p:cNvGraphicFramePr>
            <a:graphicFrameLocks noChangeAspect="1"/>
          </p:cNvGraphicFramePr>
          <p:nvPr/>
        </p:nvGraphicFramePr>
        <p:xfrm>
          <a:off x="1211263" y="5181600"/>
          <a:ext cx="75612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8" name="Equation" r:id="rId11" imgW="2819160" imgH="228600" progId="">
                  <p:embed/>
                </p:oleObj>
              </mc:Choice>
              <mc:Fallback>
                <p:oleObj name="Equation" r:id="rId11" imgW="2819160" imgH="2286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5181600"/>
                        <a:ext cx="756126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4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7200" smtClean="0">
                <a:ea typeface="新細明體" pitchFamily="18" charset="-120"/>
              </a:rPr>
              <a:t>Example</a:t>
            </a:r>
          </a:p>
        </p:txBody>
      </p:sp>
      <p:sp>
        <p:nvSpPr>
          <p:cNvPr id="12296" name="Text Box 42"/>
          <p:cNvSpPr txBox="1">
            <a:spLocks noChangeArrowheads="1"/>
          </p:cNvSpPr>
          <p:nvPr/>
        </p:nvSpPr>
        <p:spPr bwMode="auto">
          <a:xfrm>
            <a:off x="762000" y="2260600"/>
            <a:ext cx="390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>
                <a:ea typeface="新細明體" pitchFamily="18" charset="-120"/>
              </a:rPr>
              <a:t>Even Quarter-Wave Symmetry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65200" y="4343400"/>
          <a:ext cx="43942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4" name="Equation" r:id="rId3" imgW="2209680" imgH="393480" progId="Equation.3">
                  <p:embed/>
                </p:oleObj>
              </mc:Choice>
              <mc:Fallback>
                <p:oleObj name="Equation" r:id="rId3" imgW="2209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343400"/>
                        <a:ext cx="43942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308600" y="4343400"/>
          <a:ext cx="32321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5" name="Equation" r:id="rId5" imgW="1625400" imgH="393480" progId="Equation.3">
                  <p:embed/>
                </p:oleObj>
              </mc:Choice>
              <mc:Fallback>
                <p:oleObj name="Equation" r:id="rId5" imgW="1625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4343400"/>
                        <a:ext cx="32321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622425" y="5291138"/>
          <a:ext cx="399097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6" name="Equation" r:id="rId7" imgW="2006280" imgH="520560" progId="Equation.3">
                  <p:embed/>
                </p:oleObj>
              </mc:Choice>
              <mc:Fallback>
                <p:oleObj name="Equation" r:id="rId7" imgW="200628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5291138"/>
                        <a:ext cx="399097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729288" y="5391150"/>
          <a:ext cx="227171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Equation" r:id="rId9" imgW="1143000" imgH="419040" progId="Equation.3">
                  <p:embed/>
                </p:oleObj>
              </mc:Choice>
              <mc:Fallback>
                <p:oleObj name="Equation" r:id="rId9" imgW="11430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5391150"/>
                        <a:ext cx="227171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524000" y="2438400"/>
            <a:ext cx="6705600" cy="1752600"/>
            <a:chOff x="960" y="1536"/>
            <a:chExt cx="4224" cy="1104"/>
          </a:xfrm>
        </p:grpSpPr>
        <p:sp>
          <p:nvSpPr>
            <p:cNvPr id="12298" name="Line 48"/>
            <p:cNvSpPr>
              <a:spLocks noChangeShapeType="1"/>
            </p:cNvSpPr>
            <p:nvPr/>
          </p:nvSpPr>
          <p:spPr bwMode="auto">
            <a:xfrm>
              <a:off x="1056" y="2112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Line 49"/>
            <p:cNvSpPr>
              <a:spLocks noChangeShapeType="1"/>
            </p:cNvSpPr>
            <p:nvPr/>
          </p:nvSpPr>
          <p:spPr bwMode="auto">
            <a:xfrm flipV="1">
              <a:off x="3024" y="15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Text Box 50"/>
            <p:cNvSpPr txBox="1">
              <a:spLocks noChangeArrowheads="1"/>
            </p:cNvSpPr>
            <p:nvPr/>
          </p:nvSpPr>
          <p:spPr bwMode="auto">
            <a:xfrm>
              <a:off x="4355" y="210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endParaRPr lang="en-US" altLang="zh-TW" sz="2000">
                <a:ea typeface="新細明體" pitchFamily="18" charset="-120"/>
              </a:endParaRPr>
            </a:p>
          </p:txBody>
        </p:sp>
        <p:sp>
          <p:nvSpPr>
            <p:cNvPr id="12301" name="Text Box 51"/>
            <p:cNvSpPr txBox="1">
              <a:spLocks noChangeArrowheads="1"/>
            </p:cNvSpPr>
            <p:nvPr/>
          </p:nvSpPr>
          <p:spPr bwMode="auto">
            <a:xfrm>
              <a:off x="3648" y="1910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2302" name="Text Box 52"/>
            <p:cNvSpPr txBox="1">
              <a:spLocks noChangeArrowheads="1"/>
            </p:cNvSpPr>
            <p:nvPr/>
          </p:nvSpPr>
          <p:spPr bwMode="auto">
            <a:xfrm>
              <a:off x="1935" y="1910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2303" name="Line 53"/>
            <p:cNvSpPr>
              <a:spLocks noChangeShapeType="1"/>
            </p:cNvSpPr>
            <p:nvPr/>
          </p:nvSpPr>
          <p:spPr bwMode="auto">
            <a:xfrm>
              <a:off x="2352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4" name="Line 54"/>
            <p:cNvSpPr>
              <a:spLocks noChangeShapeType="1"/>
            </p:cNvSpPr>
            <p:nvPr/>
          </p:nvSpPr>
          <p:spPr bwMode="auto">
            <a:xfrm>
              <a:off x="3695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Line 55"/>
            <p:cNvSpPr>
              <a:spLocks noChangeShapeType="1"/>
            </p:cNvSpPr>
            <p:nvPr/>
          </p:nvSpPr>
          <p:spPr bwMode="auto">
            <a:xfrm>
              <a:off x="4368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Line 56"/>
            <p:cNvSpPr>
              <a:spLocks noChangeShapeType="1"/>
            </p:cNvSpPr>
            <p:nvPr/>
          </p:nvSpPr>
          <p:spPr bwMode="auto">
            <a:xfrm>
              <a:off x="3360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57"/>
            <p:cNvSpPr>
              <a:spLocks noChangeShapeType="1"/>
            </p:cNvSpPr>
            <p:nvPr/>
          </p:nvSpPr>
          <p:spPr bwMode="auto">
            <a:xfrm>
              <a:off x="2687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2016" y="1872"/>
              <a:ext cx="1344" cy="528"/>
              <a:chOff x="2352" y="1824"/>
              <a:chExt cx="1344" cy="528"/>
            </a:xfrm>
          </p:grpSpPr>
          <p:sp>
            <p:nvSpPr>
              <p:cNvPr id="12326" name="Line 59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7" name="Line 60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8" name="Line 61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9" name="Line 62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3360" y="1872"/>
              <a:ext cx="1344" cy="528"/>
              <a:chOff x="2352" y="1824"/>
              <a:chExt cx="1344" cy="528"/>
            </a:xfrm>
          </p:grpSpPr>
          <p:sp>
            <p:nvSpPr>
              <p:cNvPr id="12322" name="Line 64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3" name="Line 65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4" name="Line 66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5" name="Line 67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310" name="Line 68"/>
            <p:cNvSpPr>
              <a:spLocks noChangeShapeType="1"/>
            </p:cNvSpPr>
            <p:nvPr/>
          </p:nvSpPr>
          <p:spPr bwMode="auto">
            <a:xfrm flipH="1">
              <a:off x="960" y="2400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1" name="Line 69"/>
            <p:cNvSpPr>
              <a:spLocks noChangeShapeType="1"/>
            </p:cNvSpPr>
            <p:nvPr/>
          </p:nvSpPr>
          <p:spPr bwMode="auto">
            <a:xfrm flipH="1">
              <a:off x="1344" y="1872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2" name="Line 70"/>
            <p:cNvSpPr>
              <a:spLocks noChangeShapeType="1"/>
            </p:cNvSpPr>
            <p:nvPr/>
          </p:nvSpPr>
          <p:spPr bwMode="auto">
            <a:xfrm>
              <a:off x="1344" y="1872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3" name="Line 71"/>
            <p:cNvSpPr>
              <a:spLocks noChangeShapeType="1"/>
            </p:cNvSpPr>
            <p:nvPr/>
          </p:nvSpPr>
          <p:spPr bwMode="auto">
            <a:xfrm>
              <a:off x="2016" y="1872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4" name="Text Box 72"/>
            <p:cNvSpPr txBox="1">
              <a:spLocks noChangeArrowheads="1"/>
            </p:cNvSpPr>
            <p:nvPr/>
          </p:nvSpPr>
          <p:spPr bwMode="auto">
            <a:xfrm>
              <a:off x="2832" y="163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2315" name="Text Box 73"/>
            <p:cNvSpPr txBox="1">
              <a:spLocks noChangeArrowheads="1"/>
            </p:cNvSpPr>
            <p:nvPr/>
          </p:nvSpPr>
          <p:spPr bwMode="auto">
            <a:xfrm>
              <a:off x="2692" y="2304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2316" name="Text Box 74"/>
            <p:cNvSpPr txBox="1">
              <a:spLocks noChangeArrowheads="1"/>
            </p:cNvSpPr>
            <p:nvPr/>
          </p:nvSpPr>
          <p:spPr bwMode="auto">
            <a:xfrm>
              <a:off x="1483" y="2102"/>
              <a:ext cx="2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</a:p>
          </p:txBody>
        </p:sp>
        <p:sp>
          <p:nvSpPr>
            <p:cNvPr id="12317" name="Text Box 75"/>
            <p:cNvSpPr txBox="1">
              <a:spLocks noChangeArrowheads="1"/>
            </p:cNvSpPr>
            <p:nvPr/>
          </p:nvSpPr>
          <p:spPr bwMode="auto">
            <a:xfrm>
              <a:off x="3168" y="2102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  <p:sp>
          <p:nvSpPr>
            <p:cNvPr id="12318" name="Text Box 76"/>
            <p:cNvSpPr txBox="1">
              <a:spLocks noChangeArrowheads="1"/>
            </p:cNvSpPr>
            <p:nvPr/>
          </p:nvSpPr>
          <p:spPr bwMode="auto">
            <a:xfrm>
              <a:off x="2496" y="2108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  <p:sp>
          <p:nvSpPr>
            <p:cNvPr id="12319" name="Line 77"/>
            <p:cNvSpPr>
              <a:spLocks noChangeShapeType="1"/>
            </p:cNvSpPr>
            <p:nvPr/>
          </p:nvSpPr>
          <p:spPr bwMode="auto">
            <a:xfrm flipH="1">
              <a:off x="4704" y="2400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0" name="Line 78"/>
            <p:cNvSpPr>
              <a:spLocks noChangeShapeType="1"/>
            </p:cNvSpPr>
            <p:nvPr/>
          </p:nvSpPr>
          <p:spPr bwMode="auto">
            <a:xfrm>
              <a:off x="1679" y="2064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21" name="Line 79"/>
            <p:cNvSpPr>
              <a:spLocks noChangeShapeType="1"/>
            </p:cNvSpPr>
            <p:nvPr/>
          </p:nvSpPr>
          <p:spPr bwMode="auto">
            <a:xfrm>
              <a:off x="29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46436" name="Object 6"/>
          <p:cNvGraphicFramePr>
            <a:graphicFrameLocks noChangeAspect="1"/>
          </p:cNvGraphicFramePr>
          <p:nvPr/>
        </p:nvGraphicFramePr>
        <p:xfrm>
          <a:off x="1116013" y="188913"/>
          <a:ext cx="77914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8" name="Equation" r:id="rId11" imgW="2895480" imgH="431640" progId="Equation.3">
                  <p:embed/>
                </p:oleObj>
              </mc:Choice>
              <mc:Fallback>
                <p:oleObj name="Equation" r:id="rId11" imgW="28954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88913"/>
                        <a:ext cx="7791450" cy="11604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7200" smtClean="0">
                <a:ea typeface="新細明體" pitchFamily="18" charset="-120"/>
              </a:rPr>
              <a:t>Example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00200" y="2438400"/>
            <a:ext cx="6629400" cy="1752600"/>
            <a:chOff x="1008" y="1488"/>
            <a:chExt cx="4176" cy="1104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1056" y="2064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V="1">
              <a:off x="3024" y="14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4355" y="205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endParaRPr lang="en-US" altLang="zh-TW" sz="2000">
                <a:ea typeface="新細明體" pitchFamily="18" charset="-120"/>
              </a:endParaRP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3648" y="1862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1935" y="1862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3326" name="Line 22"/>
            <p:cNvSpPr>
              <a:spLocks noChangeShapeType="1"/>
            </p:cNvSpPr>
            <p:nvPr/>
          </p:nvSpPr>
          <p:spPr bwMode="auto">
            <a:xfrm>
              <a:off x="2352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26"/>
            <p:cNvSpPr>
              <a:spLocks noChangeShapeType="1"/>
            </p:cNvSpPr>
            <p:nvPr/>
          </p:nvSpPr>
          <p:spPr bwMode="auto">
            <a:xfrm>
              <a:off x="3695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Line 27"/>
            <p:cNvSpPr>
              <a:spLocks noChangeShapeType="1"/>
            </p:cNvSpPr>
            <p:nvPr/>
          </p:nvSpPr>
          <p:spPr bwMode="auto">
            <a:xfrm>
              <a:off x="4368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3360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Line 30"/>
            <p:cNvSpPr>
              <a:spLocks noChangeShapeType="1"/>
            </p:cNvSpPr>
            <p:nvPr/>
          </p:nvSpPr>
          <p:spPr bwMode="auto">
            <a:xfrm>
              <a:off x="2687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2352" y="1824"/>
              <a:ext cx="1344" cy="528"/>
              <a:chOff x="2352" y="1824"/>
              <a:chExt cx="1344" cy="528"/>
            </a:xfrm>
          </p:grpSpPr>
          <p:sp>
            <p:nvSpPr>
              <p:cNvPr id="13347" name="Line 31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8" name="Line 32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9" name="Line 33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50" name="Line 34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3696" y="1824"/>
              <a:ext cx="1344" cy="528"/>
              <a:chOff x="2352" y="1824"/>
              <a:chExt cx="1344" cy="528"/>
            </a:xfrm>
          </p:grpSpPr>
          <p:sp>
            <p:nvSpPr>
              <p:cNvPr id="13343" name="Line 37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4" name="Line 38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5" name="Line 39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Line 40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1008" y="1824"/>
              <a:ext cx="1344" cy="528"/>
              <a:chOff x="2352" y="1824"/>
              <a:chExt cx="1344" cy="528"/>
            </a:xfrm>
          </p:grpSpPr>
          <p:sp>
            <p:nvSpPr>
              <p:cNvPr id="13339" name="Line 42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0" name="Line 43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1" name="Line 44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2" name="Line 45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334" name="Text Box 46"/>
            <p:cNvSpPr txBox="1">
              <a:spLocks noChangeArrowheads="1"/>
            </p:cNvSpPr>
            <p:nvPr/>
          </p:nvSpPr>
          <p:spPr bwMode="auto">
            <a:xfrm>
              <a:off x="2828" y="168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3335" name="Text Box 47"/>
            <p:cNvSpPr txBox="1">
              <a:spLocks noChangeArrowheads="1"/>
            </p:cNvSpPr>
            <p:nvPr/>
          </p:nvSpPr>
          <p:spPr bwMode="auto">
            <a:xfrm>
              <a:off x="2736" y="2342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3336" name="Text Box 48"/>
            <p:cNvSpPr txBox="1">
              <a:spLocks noChangeArrowheads="1"/>
            </p:cNvSpPr>
            <p:nvPr/>
          </p:nvSpPr>
          <p:spPr bwMode="auto">
            <a:xfrm>
              <a:off x="1387" y="2060"/>
              <a:ext cx="2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</a:p>
          </p:txBody>
        </p:sp>
        <p:sp>
          <p:nvSpPr>
            <p:cNvPr id="13337" name="Text Box 49"/>
            <p:cNvSpPr txBox="1">
              <a:spLocks noChangeArrowheads="1"/>
            </p:cNvSpPr>
            <p:nvPr/>
          </p:nvSpPr>
          <p:spPr bwMode="auto">
            <a:xfrm>
              <a:off x="3168" y="2054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  <p:sp>
          <p:nvSpPr>
            <p:cNvPr id="13338" name="Text Box 50"/>
            <p:cNvSpPr txBox="1">
              <a:spLocks noChangeArrowheads="1"/>
            </p:cNvSpPr>
            <p:nvPr/>
          </p:nvSpPr>
          <p:spPr bwMode="auto">
            <a:xfrm>
              <a:off x="2496" y="2060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</p:grp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762000" y="2260600"/>
            <a:ext cx="382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>
                <a:ea typeface="新細明體" pitchFamily="18" charset="-120"/>
              </a:rPr>
              <a:t>Odd Quarter-Wave Symmetry</a:t>
            </a:r>
          </a:p>
        </p:txBody>
      </p:sp>
      <p:graphicFrame>
        <p:nvGraphicFramePr>
          <p:cNvPr id="147456" name="Object 2"/>
          <p:cNvGraphicFramePr>
            <a:graphicFrameLocks noChangeAspect="1"/>
          </p:cNvGraphicFramePr>
          <p:nvPr/>
        </p:nvGraphicFramePr>
        <p:xfrm>
          <a:off x="1003300" y="4343400"/>
          <a:ext cx="4318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Equation" r:id="rId3" imgW="2171520" imgH="393480" progId="Equation.3">
                  <p:embed/>
                </p:oleObj>
              </mc:Choice>
              <mc:Fallback>
                <p:oleObj name="Equation" r:id="rId3" imgW="21715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343400"/>
                        <a:ext cx="43180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57" name="Object 3"/>
          <p:cNvGraphicFramePr>
            <a:graphicFrameLocks noChangeAspect="1"/>
          </p:cNvGraphicFramePr>
          <p:nvPr/>
        </p:nvGraphicFramePr>
        <p:xfrm>
          <a:off x="5334000" y="4343400"/>
          <a:ext cx="31813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Equation" r:id="rId5" imgW="1600200" imgH="393480" progId="Equation.3">
                  <p:embed/>
                </p:oleObj>
              </mc:Choice>
              <mc:Fallback>
                <p:oleObj name="Equation" r:id="rId5" imgW="1600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43400"/>
                        <a:ext cx="31813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58" name="Object 4"/>
          <p:cNvGraphicFramePr>
            <a:graphicFrameLocks noChangeAspect="1"/>
          </p:cNvGraphicFramePr>
          <p:nvPr/>
        </p:nvGraphicFramePr>
        <p:xfrm>
          <a:off x="1598613" y="5291138"/>
          <a:ext cx="404018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0" name="Equation" r:id="rId7" imgW="2031840" imgH="520560" progId="Equation.3">
                  <p:embed/>
                </p:oleObj>
              </mc:Choice>
              <mc:Fallback>
                <p:oleObj name="Equation" r:id="rId7" imgW="20318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5291138"/>
                        <a:ext cx="4040187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59" name="Object 5"/>
          <p:cNvGraphicFramePr>
            <a:graphicFrameLocks noChangeAspect="1"/>
          </p:cNvGraphicFramePr>
          <p:nvPr/>
        </p:nvGraphicFramePr>
        <p:xfrm>
          <a:off x="5638800" y="5391150"/>
          <a:ext cx="14382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1" name="Equation" r:id="rId9" imgW="723600" imgH="419040" progId="Equation.3">
                  <p:embed/>
                </p:oleObj>
              </mc:Choice>
              <mc:Fallback>
                <p:oleObj name="Equation" r:id="rId9" imgW="7236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91150"/>
                        <a:ext cx="14382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7200" smtClean="0">
                <a:ea typeface="新細明體" pitchFamily="18" charset="-120"/>
              </a:rPr>
              <a:t>Example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2438400"/>
            <a:ext cx="6629400" cy="1752600"/>
            <a:chOff x="1008" y="1488"/>
            <a:chExt cx="4176" cy="1104"/>
          </a:xfrm>
        </p:grpSpPr>
        <p:sp>
          <p:nvSpPr>
            <p:cNvPr id="14346" name="Line 6"/>
            <p:cNvSpPr>
              <a:spLocks noChangeShapeType="1"/>
            </p:cNvSpPr>
            <p:nvPr/>
          </p:nvSpPr>
          <p:spPr bwMode="auto">
            <a:xfrm>
              <a:off x="1056" y="2064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 flipV="1">
              <a:off x="3024" y="14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Text Box 8"/>
            <p:cNvSpPr txBox="1">
              <a:spLocks noChangeArrowheads="1"/>
            </p:cNvSpPr>
            <p:nvPr/>
          </p:nvSpPr>
          <p:spPr bwMode="auto">
            <a:xfrm>
              <a:off x="4355" y="205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endParaRPr lang="en-US" altLang="zh-TW" sz="2000">
                <a:ea typeface="新細明體" pitchFamily="18" charset="-120"/>
              </a:endParaRPr>
            </a:p>
          </p:txBody>
        </p:sp>
        <p:sp>
          <p:nvSpPr>
            <p:cNvPr id="14349" name="Text Box 9"/>
            <p:cNvSpPr txBox="1">
              <a:spLocks noChangeArrowheads="1"/>
            </p:cNvSpPr>
            <p:nvPr/>
          </p:nvSpPr>
          <p:spPr bwMode="auto">
            <a:xfrm>
              <a:off x="3648" y="1862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4350" name="Text Box 10"/>
            <p:cNvSpPr txBox="1">
              <a:spLocks noChangeArrowheads="1"/>
            </p:cNvSpPr>
            <p:nvPr/>
          </p:nvSpPr>
          <p:spPr bwMode="auto">
            <a:xfrm>
              <a:off x="1935" y="1862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/2</a:t>
              </a:r>
            </a:p>
          </p:txBody>
        </p:sp>
        <p:sp>
          <p:nvSpPr>
            <p:cNvPr id="14351" name="Line 11"/>
            <p:cNvSpPr>
              <a:spLocks noChangeShapeType="1"/>
            </p:cNvSpPr>
            <p:nvPr/>
          </p:nvSpPr>
          <p:spPr bwMode="auto">
            <a:xfrm>
              <a:off x="2352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Line 12"/>
            <p:cNvSpPr>
              <a:spLocks noChangeShapeType="1"/>
            </p:cNvSpPr>
            <p:nvPr/>
          </p:nvSpPr>
          <p:spPr bwMode="auto">
            <a:xfrm>
              <a:off x="3695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Line 13"/>
            <p:cNvSpPr>
              <a:spLocks noChangeShapeType="1"/>
            </p:cNvSpPr>
            <p:nvPr/>
          </p:nvSpPr>
          <p:spPr bwMode="auto">
            <a:xfrm>
              <a:off x="4368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Line 14"/>
            <p:cNvSpPr>
              <a:spLocks noChangeShapeType="1"/>
            </p:cNvSpPr>
            <p:nvPr/>
          </p:nvSpPr>
          <p:spPr bwMode="auto">
            <a:xfrm>
              <a:off x="3360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5" name="Line 15"/>
            <p:cNvSpPr>
              <a:spLocks noChangeShapeType="1"/>
            </p:cNvSpPr>
            <p:nvPr/>
          </p:nvSpPr>
          <p:spPr bwMode="auto">
            <a:xfrm>
              <a:off x="2687" y="2016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352" y="1824"/>
              <a:ext cx="1344" cy="528"/>
              <a:chOff x="2352" y="1824"/>
              <a:chExt cx="1344" cy="528"/>
            </a:xfrm>
          </p:grpSpPr>
          <p:sp>
            <p:nvSpPr>
              <p:cNvPr id="14372" name="Line 17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3" name="Line 18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4" name="Line 19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5" name="Line 20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696" y="1824"/>
              <a:ext cx="1344" cy="528"/>
              <a:chOff x="2352" y="1824"/>
              <a:chExt cx="1344" cy="528"/>
            </a:xfrm>
          </p:grpSpPr>
          <p:sp>
            <p:nvSpPr>
              <p:cNvPr id="14368" name="Line 22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9" name="Line 23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0" name="Line 24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1" name="Line 25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008" y="1824"/>
              <a:ext cx="1344" cy="528"/>
              <a:chOff x="2352" y="1824"/>
              <a:chExt cx="1344" cy="528"/>
            </a:xfrm>
          </p:grpSpPr>
          <p:sp>
            <p:nvSpPr>
              <p:cNvPr id="14364" name="Line 27"/>
              <p:cNvSpPr>
                <a:spLocks noChangeShapeType="1"/>
              </p:cNvSpPr>
              <p:nvPr/>
            </p:nvSpPr>
            <p:spPr bwMode="auto">
              <a:xfrm flipH="1">
                <a:off x="2352" y="2352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5" name="Line 28"/>
              <p:cNvSpPr>
                <a:spLocks noChangeShapeType="1"/>
              </p:cNvSpPr>
              <p:nvPr/>
            </p:nvSpPr>
            <p:spPr bwMode="auto">
              <a:xfrm flipH="1">
                <a:off x="3024" y="1824"/>
                <a:ext cx="67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6" name="Line 29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7" name="Line 30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359" name="Text Box 31"/>
            <p:cNvSpPr txBox="1">
              <a:spLocks noChangeArrowheads="1"/>
            </p:cNvSpPr>
            <p:nvPr/>
          </p:nvSpPr>
          <p:spPr bwMode="auto">
            <a:xfrm>
              <a:off x="2828" y="168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4360" name="Text Box 32"/>
            <p:cNvSpPr txBox="1">
              <a:spLocks noChangeArrowheads="1"/>
            </p:cNvSpPr>
            <p:nvPr/>
          </p:nvSpPr>
          <p:spPr bwMode="auto">
            <a:xfrm>
              <a:off x="2736" y="2342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>
                  <a:ea typeface="新細明體" pitchFamily="18" charset="-120"/>
                </a:rPr>
                <a:t>1</a:t>
              </a:r>
            </a:p>
          </p:txBody>
        </p:sp>
        <p:sp>
          <p:nvSpPr>
            <p:cNvPr id="14361" name="Text Box 33"/>
            <p:cNvSpPr txBox="1">
              <a:spLocks noChangeArrowheads="1"/>
            </p:cNvSpPr>
            <p:nvPr/>
          </p:nvSpPr>
          <p:spPr bwMode="auto">
            <a:xfrm>
              <a:off x="1387" y="2060"/>
              <a:ext cx="2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</a:p>
          </p:txBody>
        </p:sp>
        <p:sp>
          <p:nvSpPr>
            <p:cNvPr id="14362" name="Text Box 34"/>
            <p:cNvSpPr txBox="1">
              <a:spLocks noChangeArrowheads="1"/>
            </p:cNvSpPr>
            <p:nvPr/>
          </p:nvSpPr>
          <p:spPr bwMode="auto">
            <a:xfrm>
              <a:off x="3168" y="2054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  <p:sp>
          <p:nvSpPr>
            <p:cNvPr id="14363" name="Text Box 35"/>
            <p:cNvSpPr txBox="1">
              <a:spLocks noChangeArrowheads="1"/>
            </p:cNvSpPr>
            <p:nvPr/>
          </p:nvSpPr>
          <p:spPr bwMode="auto">
            <a:xfrm>
              <a:off x="2496" y="2060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ea typeface="新細明體" pitchFamily="18" charset="-120"/>
                  <a:sym typeface="Symbol" pitchFamily="18" charset="2"/>
                </a:rPr>
                <a:t></a:t>
              </a:r>
              <a:r>
                <a:rPr lang="en-US" altLang="zh-TW" sz="2000" i="1">
                  <a:ea typeface="新細明體" pitchFamily="18" charset="-120"/>
                </a:rPr>
                <a:t>T</a:t>
              </a:r>
              <a:r>
                <a:rPr lang="en-US" altLang="zh-TW" sz="2000">
                  <a:ea typeface="新細明體" pitchFamily="18" charset="-120"/>
                </a:rPr>
                <a:t>/4</a:t>
              </a:r>
            </a:p>
          </p:txBody>
        </p:sp>
      </p:grpSp>
      <p:sp>
        <p:nvSpPr>
          <p:cNvPr id="14345" name="Text Box 36"/>
          <p:cNvSpPr txBox="1">
            <a:spLocks noChangeArrowheads="1"/>
          </p:cNvSpPr>
          <p:nvPr/>
        </p:nvSpPr>
        <p:spPr bwMode="auto">
          <a:xfrm>
            <a:off x="762000" y="2260600"/>
            <a:ext cx="382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1">
                <a:ea typeface="新細明體" pitchFamily="18" charset="-120"/>
              </a:rPr>
              <a:t>Odd Quarter-Wave Symmetry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003300" y="4343400"/>
          <a:ext cx="4318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" name="Equation" r:id="rId3" imgW="2171520" imgH="393480" progId="Equation.3">
                  <p:embed/>
                </p:oleObj>
              </mc:Choice>
              <mc:Fallback>
                <p:oleObj name="Equation" r:id="rId3" imgW="21715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343400"/>
                        <a:ext cx="43180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334000" y="4343400"/>
          <a:ext cx="31813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3" name="Equation" r:id="rId5" imgW="1600200" imgH="393480" progId="Equation.3">
                  <p:embed/>
                </p:oleObj>
              </mc:Choice>
              <mc:Fallback>
                <p:oleObj name="Equation" r:id="rId5" imgW="1600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43400"/>
                        <a:ext cx="31813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598613" y="5291138"/>
          <a:ext cx="404018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4" name="Equation" r:id="rId7" imgW="2031840" imgH="520560" progId="Equation.3">
                  <p:embed/>
                </p:oleObj>
              </mc:Choice>
              <mc:Fallback>
                <p:oleObj name="Equation" r:id="rId7" imgW="20318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5291138"/>
                        <a:ext cx="4040187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638800" y="5391150"/>
          <a:ext cx="14382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5" name="Equation" r:id="rId9" imgW="723600" imgH="419040" progId="Equation.3">
                  <p:embed/>
                </p:oleObj>
              </mc:Choice>
              <mc:Fallback>
                <p:oleObj name="Equation" r:id="rId9" imgW="7236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91150"/>
                        <a:ext cx="14382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4" name="Object 6"/>
          <p:cNvGraphicFramePr>
            <a:graphicFrameLocks noChangeAspect="1"/>
          </p:cNvGraphicFramePr>
          <p:nvPr/>
        </p:nvGraphicFramePr>
        <p:xfrm>
          <a:off x="1187450" y="188913"/>
          <a:ext cx="76200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6" name="Equation" r:id="rId11" imgW="2831760" imgH="431640" progId="Equation.3">
                  <p:embed/>
                </p:oleObj>
              </mc:Choice>
              <mc:Fallback>
                <p:oleObj name="Equation" r:id="rId11" imgW="28317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88913"/>
                        <a:ext cx="7620000" cy="11604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600"/>
              <a:t>Fourier Series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3657600"/>
            <a:ext cx="4013200" cy="18224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dirty="0">
                <a:solidFill>
                  <a:schemeClr val="tx1"/>
                </a:solidFill>
              </a:rPr>
              <a:t>Complex Form of the Fourier Series</a:t>
            </a:r>
            <a:endParaRPr lang="en-US" altLang="zh-TW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Complex Exponentials</a:t>
            </a:r>
          </a:p>
        </p:txBody>
      </p:sp>
      <p:graphicFrame>
        <p:nvGraphicFramePr>
          <p:cNvPr id="120832" name="Object 2048"/>
          <p:cNvGraphicFramePr>
            <a:graphicFrameLocks noChangeAspect="1"/>
          </p:cNvGraphicFramePr>
          <p:nvPr/>
        </p:nvGraphicFramePr>
        <p:xfrm>
          <a:off x="1247775" y="2590800"/>
          <a:ext cx="45434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6" name="Equation" r:id="rId3" imgW="1714320" imgH="241200" progId="Equation.3">
                  <p:embed/>
                </p:oleObj>
              </mc:Choice>
              <mc:Fallback>
                <p:oleObj name="Equation" r:id="rId3" imgW="17143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590800"/>
                        <a:ext cx="45434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3" name="Object 2049"/>
          <p:cNvGraphicFramePr>
            <a:graphicFrameLocks noChangeAspect="1"/>
          </p:cNvGraphicFramePr>
          <p:nvPr/>
        </p:nvGraphicFramePr>
        <p:xfrm>
          <a:off x="1143000" y="4267200"/>
          <a:ext cx="37480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7" name="Equation" r:id="rId5" imgW="1688760" imgH="393480" progId="Equation.3">
                  <p:embed/>
                </p:oleObj>
              </mc:Choice>
              <mc:Fallback>
                <p:oleObj name="Equation" r:id="rId5" imgW="1688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37480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4" name="Object 2050"/>
          <p:cNvGraphicFramePr>
            <a:graphicFrameLocks noChangeAspect="1"/>
          </p:cNvGraphicFramePr>
          <p:nvPr/>
        </p:nvGraphicFramePr>
        <p:xfrm>
          <a:off x="1076325" y="3276600"/>
          <a:ext cx="46783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8" name="Equation" r:id="rId7" imgW="1765080" imgH="241200" progId="Equation.3">
                  <p:embed/>
                </p:oleObj>
              </mc:Choice>
              <mc:Fallback>
                <p:oleObj name="Equation" r:id="rId7" imgW="17650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3276600"/>
                        <a:ext cx="46783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5" name="Object 2051"/>
          <p:cNvGraphicFramePr>
            <a:graphicFrameLocks noChangeAspect="1"/>
          </p:cNvGraphicFramePr>
          <p:nvPr/>
        </p:nvGraphicFramePr>
        <p:xfrm>
          <a:off x="1179513" y="5324475"/>
          <a:ext cx="6651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9" name="Equation" r:id="rId9" imgW="2997000" imgH="419040" progId="Equation.3">
                  <p:embed/>
                </p:oleObj>
              </mc:Choice>
              <mc:Fallback>
                <p:oleObj name="Equation" r:id="rId9" imgW="29970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5324475"/>
                        <a:ext cx="66516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/>
              <a:t>Complex Form of the Fourier Series</a:t>
            </a:r>
          </a:p>
        </p:txBody>
      </p:sp>
      <p:graphicFrame>
        <p:nvGraphicFramePr>
          <p:cNvPr id="121856" name="Object 2048"/>
          <p:cNvGraphicFramePr>
            <a:graphicFrameLocks noChangeAspect="1"/>
          </p:cNvGraphicFramePr>
          <p:nvPr/>
        </p:nvGraphicFramePr>
        <p:xfrm>
          <a:off x="947738" y="2438400"/>
          <a:ext cx="44370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1" name="Equation" r:id="rId3" imgW="2514600" imgH="431640" progId="Equation.3">
                  <p:embed/>
                </p:oleObj>
              </mc:Choice>
              <mc:Fallback>
                <p:oleObj name="Equation" r:id="rId3" imgW="2514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2438400"/>
                        <a:ext cx="4437062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7" name="Object 2049"/>
          <p:cNvGraphicFramePr>
            <a:graphicFrameLocks noChangeAspect="1"/>
          </p:cNvGraphicFramePr>
          <p:nvPr/>
        </p:nvGraphicFramePr>
        <p:xfrm>
          <a:off x="1458913" y="3200400"/>
          <a:ext cx="564673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2" name="Equation" r:id="rId5" imgW="3200400" imgH="431640" progId="Equation.3">
                  <p:embed/>
                </p:oleObj>
              </mc:Choice>
              <mc:Fallback>
                <p:oleObj name="Equation" r:id="rId5" imgW="3200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3200400"/>
                        <a:ext cx="564673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8" name="Object 2050"/>
          <p:cNvGraphicFramePr>
            <a:graphicFrameLocks noChangeAspect="1"/>
          </p:cNvGraphicFramePr>
          <p:nvPr/>
        </p:nvGraphicFramePr>
        <p:xfrm>
          <a:off x="1458913" y="4038600"/>
          <a:ext cx="52451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3" name="Equation" r:id="rId7" imgW="2971800" imgH="431640" progId="Equation.3">
                  <p:embed/>
                </p:oleObj>
              </mc:Choice>
              <mc:Fallback>
                <p:oleObj name="Equation" r:id="rId7" imgW="29718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4038600"/>
                        <a:ext cx="52451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9" name="Object 2051"/>
          <p:cNvGraphicFramePr>
            <a:graphicFrameLocks noChangeAspect="1"/>
          </p:cNvGraphicFramePr>
          <p:nvPr/>
        </p:nvGraphicFramePr>
        <p:xfrm>
          <a:off x="1423988" y="4878388"/>
          <a:ext cx="31813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4" name="Equation" r:id="rId9" imgW="1803240" imgH="431640" progId="Equation.3">
                  <p:embed/>
                </p:oleObj>
              </mc:Choice>
              <mc:Fallback>
                <p:oleObj name="Equation" r:id="rId9" imgW="18032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4878388"/>
                        <a:ext cx="31813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6824663" y="4640263"/>
          <a:ext cx="194945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5" name="Equation" r:id="rId11" imgW="1104840" imgH="1041120" progId="Equation.3">
                  <p:embed/>
                </p:oleObj>
              </mc:Choice>
              <mc:Fallback>
                <p:oleObj name="Equation" r:id="rId11" imgW="1104840" imgH="10411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4640263"/>
                        <a:ext cx="1949450" cy="1835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/>
              <a:t>Complex Form of the Fourier Series</a:t>
            </a:r>
          </a:p>
        </p:txBody>
      </p:sp>
      <p:graphicFrame>
        <p:nvGraphicFramePr>
          <p:cNvPr id="122880" name="Object 2048"/>
          <p:cNvGraphicFramePr>
            <a:graphicFrameLocks noChangeAspect="1"/>
          </p:cNvGraphicFramePr>
          <p:nvPr/>
        </p:nvGraphicFramePr>
        <p:xfrm>
          <a:off x="879475" y="2438400"/>
          <a:ext cx="45180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4" name="Equation" r:id="rId3" imgW="2070000" imgH="431640" progId="Equation.3">
                  <p:embed/>
                </p:oleObj>
              </mc:Choice>
              <mc:Fallback>
                <p:oleObj name="Equation" r:id="rId3" imgW="20700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2438400"/>
                        <a:ext cx="45180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1" name="Object 2049"/>
          <p:cNvGraphicFramePr>
            <a:graphicFrameLocks noChangeAspect="1"/>
          </p:cNvGraphicFramePr>
          <p:nvPr/>
        </p:nvGraphicFramePr>
        <p:xfrm>
          <a:off x="1550988" y="3505200"/>
          <a:ext cx="39909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5" name="Equation" r:id="rId5" imgW="1828800" imgH="431640" progId="Equation.3">
                  <p:embed/>
                </p:oleObj>
              </mc:Choice>
              <mc:Fallback>
                <p:oleObj name="Equation" r:id="rId5" imgW="18288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3505200"/>
                        <a:ext cx="39909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2" name="Object 2050"/>
          <p:cNvGraphicFramePr>
            <a:graphicFrameLocks noChangeAspect="1"/>
          </p:cNvGraphicFramePr>
          <p:nvPr/>
        </p:nvGraphicFramePr>
        <p:xfrm>
          <a:off x="1604963" y="4697413"/>
          <a:ext cx="177323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6" name="Equation" r:id="rId7" imgW="812520" imgH="431640" progId="Equation.3">
                  <p:embed/>
                </p:oleObj>
              </mc:Choice>
              <mc:Fallback>
                <p:oleObj name="Equation" r:id="rId7" imgW="8125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697413"/>
                        <a:ext cx="1773237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3" name="Object 2051"/>
          <p:cNvGraphicFramePr>
            <a:graphicFrameLocks noChangeAspect="1"/>
          </p:cNvGraphicFramePr>
          <p:nvPr/>
        </p:nvGraphicFramePr>
        <p:xfrm>
          <a:off x="6824663" y="4572000"/>
          <a:ext cx="194945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7" name="Equation" r:id="rId9" imgW="1104840" imgH="1041120" progId="Equation.3">
                  <p:embed/>
                </p:oleObj>
              </mc:Choice>
              <mc:Fallback>
                <p:oleObj name="Equation" r:id="rId9" imgW="1104840" imgH="1041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4572000"/>
                        <a:ext cx="1949450" cy="1835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8229600" cy="8509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1C03D7"/>
                </a:solidFill>
                <a:cs typeface="Times New Roman" pitchFamily="18" charset="0"/>
              </a:rPr>
              <a:t>x</a:t>
            </a:r>
            <a:r>
              <a:rPr lang="en-US" sz="2800" smtClean="0">
                <a:solidFill>
                  <a:srgbClr val="1C03D7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1C03D7"/>
                </a:solidFill>
                <a:cs typeface="Times New Roman" pitchFamily="18" charset="0"/>
              </a:rPr>
              <a:t>t</a:t>
            </a:r>
            <a:r>
              <a:rPr lang="en-US" sz="2800" smtClean="0">
                <a:solidFill>
                  <a:srgbClr val="1C03D7"/>
                </a:solidFill>
                <a:cs typeface="Times New Roman" pitchFamily="18" charset="0"/>
              </a:rPr>
              <a:t>)</a:t>
            </a:r>
            <a:r>
              <a:rPr lang="en-US" sz="2800" smtClean="0">
                <a:solidFill>
                  <a:srgbClr val="1C03D7"/>
                </a:solidFill>
              </a:rPr>
              <a:t> can be expressed as</a:t>
            </a:r>
          </a:p>
        </p:txBody>
      </p:sp>
      <p:graphicFrame>
        <p:nvGraphicFramePr>
          <p:cNvPr id="15362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38413" y="1500187"/>
          <a:ext cx="3303587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3" imgW="1307880" imgH="431640" progId="">
                  <p:embed/>
                </p:oleObj>
              </mc:Choice>
              <mc:Fallback>
                <p:oleObj name="Equation" r:id="rId3" imgW="1307880" imgH="43164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500187"/>
                        <a:ext cx="3303587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139700" y="48641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F</a:t>
            </a:r>
            <a:r>
              <a:rPr lang="en-US" sz="2400" baseline="-25000"/>
              <a:t>-n</a:t>
            </a:r>
            <a:r>
              <a:rPr lang="en-US" sz="2400"/>
              <a:t> = F</a:t>
            </a:r>
            <a:r>
              <a:rPr lang="en-US" sz="2400" baseline="-25000"/>
              <a:t>n</a:t>
            </a:r>
            <a:r>
              <a:rPr lang="en-US" sz="2400"/>
              <a:t>* </a:t>
            </a:r>
          </a:p>
        </p:txBody>
      </p:sp>
      <p:graphicFrame>
        <p:nvGraphicFramePr>
          <p:cNvPr id="1536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00163" y="2855913"/>
          <a:ext cx="6288087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5" imgW="2869920" imgH="457200" progId="">
                  <p:embed/>
                </p:oleObj>
              </mc:Choice>
              <mc:Fallback>
                <p:oleObj name="Equation" r:id="rId5" imgW="2869920" imgH="4572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2855913"/>
                        <a:ext cx="6288087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927100" y="139700"/>
            <a:ext cx="7391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400" b="1" dirty="0">
                <a:solidFill>
                  <a:srgbClr val="1C03D7"/>
                </a:solidFill>
              </a:rPr>
              <a:t>Exponential Form</a:t>
            </a:r>
          </a:p>
        </p:txBody>
      </p:sp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187325" y="4014788"/>
            <a:ext cx="7291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cs typeface="Times New Roman" pitchFamily="18" charset="0"/>
              </a:rPr>
              <a:t>F</a:t>
            </a:r>
            <a:r>
              <a:rPr lang="en-US" i="1" baseline="-25000">
                <a:cs typeface="Times New Roman" pitchFamily="18" charset="0"/>
              </a:rPr>
              <a:t>n</a:t>
            </a:r>
            <a:r>
              <a:rPr lang="en-US"/>
              <a:t> is a complex quantity in general </a:t>
            </a:r>
            <a:r>
              <a:rPr lang="en-US" i="1">
                <a:cs typeface="Times New Roman" pitchFamily="18" charset="0"/>
              </a:rPr>
              <a:t>F</a:t>
            </a:r>
            <a:r>
              <a:rPr lang="en-US" i="1" baseline="-25000">
                <a:cs typeface="Times New Roman" pitchFamily="18" charset="0"/>
              </a:rPr>
              <a:t>n</a:t>
            </a:r>
            <a:r>
              <a:rPr lang="en-US" i="1">
                <a:cs typeface="Times New Roman" pitchFamily="18" charset="0"/>
              </a:rPr>
              <a:t>=|F</a:t>
            </a:r>
            <a:r>
              <a:rPr lang="en-US" i="1" baseline="-25000">
                <a:cs typeface="Times New Roman" pitchFamily="18" charset="0"/>
              </a:rPr>
              <a:t>n</a:t>
            </a:r>
            <a:r>
              <a:rPr lang="en-US" i="1">
                <a:cs typeface="Times New Roman" pitchFamily="18" charset="0"/>
              </a:rPr>
              <a:t>|e</a:t>
            </a:r>
            <a:r>
              <a:rPr lang="en-US" i="1" baseline="30000">
                <a:cs typeface="Times New Roman" pitchFamily="18" charset="0"/>
              </a:rPr>
              <a:t>j</a:t>
            </a:r>
            <a:r>
              <a:rPr lang="en-US" i="1" baseline="30000">
                <a:cs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15372" name="Text Box 31"/>
          <p:cNvSpPr txBox="1">
            <a:spLocks noChangeArrowheads="1"/>
          </p:cNvSpPr>
          <p:nvPr/>
        </p:nvSpPr>
        <p:spPr bwMode="auto">
          <a:xfrm>
            <a:off x="101600" y="6221413"/>
            <a:ext cx="7761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F</a:t>
            </a:r>
            <a:r>
              <a:rPr lang="en-US" i="1" baseline="-25000"/>
              <a:t>0</a:t>
            </a:r>
            <a:r>
              <a:rPr lang="en-US"/>
              <a:t> is called the </a:t>
            </a:r>
            <a:r>
              <a:rPr lang="en-US" i="1"/>
              <a:t>constant or dc component</a:t>
            </a:r>
            <a:r>
              <a:rPr lang="en-US"/>
              <a:t> of </a:t>
            </a:r>
            <a:r>
              <a:rPr lang="en-US" i="1"/>
              <a:t>x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1600" y="1384300"/>
            <a:ext cx="8953500" cy="1689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1C03D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 spectra</a:t>
            </a:r>
            <a:r>
              <a:rPr lang="en-US" dirty="0" smtClean="0"/>
              <a:t> for the exponential form has </a:t>
            </a:r>
            <a:r>
              <a:rPr lang="en-US" b="1" u="sng" dirty="0" smtClean="0">
                <a:solidFill>
                  <a:srgbClr val="FF0000"/>
                </a:solidFill>
              </a:rPr>
              <a:t>negative frequencies because of the mathematical nature of the complex exponent</a:t>
            </a:r>
            <a:r>
              <a:rPr lang="en-US" dirty="0" smtClean="0"/>
              <a:t>.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79400" y="215900"/>
            <a:ext cx="87249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1C03D7"/>
                </a:solidFill>
              </a:rPr>
              <a:t>Line Spectra of x(t) in the Exponential  Form</a:t>
            </a:r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466725" y="6135688"/>
            <a:ext cx="2151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|</a:t>
            </a:r>
            <a:r>
              <a:rPr lang="en-US" i="1"/>
              <a:t>F</a:t>
            </a:r>
            <a:r>
              <a:rPr lang="en-US" i="1" baseline="-25000"/>
              <a:t>n</a:t>
            </a:r>
            <a:r>
              <a:rPr lang="en-US"/>
              <a:t>| = 0.5 </a:t>
            </a:r>
            <a:r>
              <a:rPr lang="en-US" i="1"/>
              <a:t>C</a:t>
            </a:r>
            <a:r>
              <a:rPr lang="en-US" i="1" baseline="-25000"/>
              <a:t>n</a:t>
            </a:r>
          </a:p>
        </p:txBody>
      </p:sp>
      <p:grpSp>
        <p:nvGrpSpPr>
          <p:cNvPr id="16390" name="Group 28"/>
          <p:cNvGrpSpPr>
            <a:grpSpLocks/>
          </p:cNvGrpSpPr>
          <p:nvPr/>
        </p:nvGrpSpPr>
        <p:grpSpPr bwMode="auto">
          <a:xfrm>
            <a:off x="4737100" y="6197600"/>
            <a:ext cx="1720850" cy="457200"/>
            <a:chOff x="336" y="3617"/>
            <a:chExt cx="1084" cy="288"/>
          </a:xfrm>
        </p:grpSpPr>
        <p:sp>
          <p:nvSpPr>
            <p:cNvPr id="16391" name="Text Box 17"/>
            <p:cNvSpPr txBox="1">
              <a:spLocks noChangeArrowheads="1"/>
            </p:cNvSpPr>
            <p:nvPr/>
          </p:nvSpPr>
          <p:spPr bwMode="auto">
            <a:xfrm>
              <a:off x="454" y="3617"/>
              <a:ext cx="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/>
                <a:t>F</a:t>
              </a:r>
              <a:r>
                <a:rPr lang="en-US" sz="2400" i="1" baseline="-25000"/>
                <a:t>n</a:t>
              </a:r>
              <a:r>
                <a:rPr lang="en-US" sz="2400"/>
                <a:t> =     </a:t>
              </a:r>
              <a:r>
                <a:rPr lang="en-US" sz="2400" i="1"/>
                <a:t>C</a:t>
              </a:r>
              <a:r>
                <a:rPr lang="en-US" sz="2400" i="1" baseline="-25000"/>
                <a:t>n</a:t>
              </a:r>
              <a:endParaRPr lang="en-US" sz="2400"/>
            </a:p>
          </p:txBody>
        </p:sp>
        <p:grpSp>
          <p:nvGrpSpPr>
            <p:cNvPr id="16392" name="Group 18"/>
            <p:cNvGrpSpPr>
              <a:grpSpLocks/>
            </p:cNvGrpSpPr>
            <p:nvPr/>
          </p:nvGrpSpPr>
          <p:grpSpPr bwMode="auto">
            <a:xfrm>
              <a:off x="336" y="3728"/>
              <a:ext cx="216" cy="144"/>
              <a:chOff x="1832" y="3520"/>
              <a:chExt cx="216" cy="144"/>
            </a:xfrm>
          </p:grpSpPr>
          <p:sp>
            <p:nvSpPr>
              <p:cNvPr id="16396" name="Line 19"/>
              <p:cNvSpPr>
                <a:spLocks noChangeShapeType="1"/>
              </p:cNvSpPr>
              <p:nvPr/>
            </p:nvSpPr>
            <p:spPr bwMode="auto">
              <a:xfrm flipH="1">
                <a:off x="1832" y="3520"/>
                <a:ext cx="9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20"/>
              <p:cNvSpPr>
                <a:spLocks noChangeShapeType="1"/>
              </p:cNvSpPr>
              <p:nvPr/>
            </p:nvSpPr>
            <p:spPr bwMode="auto">
              <a:xfrm>
                <a:off x="1832" y="366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3" name="Group 21"/>
            <p:cNvGrpSpPr>
              <a:grpSpLocks/>
            </p:cNvGrpSpPr>
            <p:nvPr/>
          </p:nvGrpSpPr>
          <p:grpSpPr bwMode="auto">
            <a:xfrm>
              <a:off x="1024" y="3720"/>
              <a:ext cx="216" cy="144"/>
              <a:chOff x="1832" y="3520"/>
              <a:chExt cx="216" cy="144"/>
            </a:xfrm>
          </p:grpSpPr>
          <p:sp>
            <p:nvSpPr>
              <p:cNvPr id="16394" name="Line 22"/>
              <p:cNvSpPr>
                <a:spLocks noChangeShapeType="1"/>
              </p:cNvSpPr>
              <p:nvPr/>
            </p:nvSpPr>
            <p:spPr bwMode="auto">
              <a:xfrm flipH="1">
                <a:off x="1832" y="3520"/>
                <a:ext cx="96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Line 23"/>
              <p:cNvSpPr>
                <a:spLocks noChangeShapeType="1"/>
              </p:cNvSpPr>
              <p:nvPr/>
            </p:nvSpPr>
            <p:spPr bwMode="auto">
              <a:xfrm>
                <a:off x="1832" y="366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6386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174625" y="3297238"/>
          <a:ext cx="8829675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3759120" imgH="965160" progId="">
                  <p:embed/>
                </p:oleObj>
              </mc:Choice>
              <mc:Fallback>
                <p:oleObj name="Equation" r:id="rId3" imgW="3759120" imgH="96516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3297238"/>
                        <a:ext cx="8829675" cy="226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4114800" y="3297238"/>
            <a:ext cx="1066800" cy="119856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169189"/>
              </p:ext>
            </p:extLst>
          </p:nvPr>
        </p:nvGraphicFramePr>
        <p:xfrm>
          <a:off x="304800" y="2590800"/>
          <a:ext cx="6659563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3" imgW="1726920" imgH="990360" progId="">
                  <p:embed/>
                </p:oleObj>
              </mc:Choice>
              <mc:Fallback>
                <p:oleObj name="Equation" r:id="rId3" imgW="1726920" imgH="99036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6659563" cy="38195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Rectangle 13"/>
          <p:cNvSpPr>
            <a:spLocks noChangeArrowheads="1"/>
          </p:cNvSpPr>
          <p:nvPr/>
        </p:nvSpPr>
        <p:spPr bwMode="auto">
          <a:xfrm>
            <a:off x="76200" y="88900"/>
            <a:ext cx="89535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1C03D7"/>
                </a:solidFill>
              </a:rPr>
              <a:t>Relationships between the Coefficients of the Different Forms</a:t>
            </a:r>
          </a:p>
        </p:txBody>
      </p:sp>
      <p:graphicFrame>
        <p:nvGraphicFramePr>
          <p:cNvPr id="4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427169"/>
              </p:ext>
            </p:extLst>
          </p:nvPr>
        </p:nvGraphicFramePr>
        <p:xfrm>
          <a:off x="6705600" y="1447800"/>
          <a:ext cx="194945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5" imgW="1104840" imgH="1041120" progId="Equation.3">
                  <p:embed/>
                </p:oleObj>
              </mc:Choice>
              <mc:Fallback>
                <p:oleObj name="Equation" r:id="rId5" imgW="1104840" imgH="1041120" progId="Equation.3">
                  <p:embed/>
                  <p:pic>
                    <p:nvPicPr>
                      <p:cNvPr id="122883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447800"/>
                        <a:ext cx="1949450" cy="1835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2819400" y="0"/>
            <a:ext cx="343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cs typeface="AngsanaUPC" pitchFamily="18" charset="-34"/>
              </a:rPr>
              <a:t>The Fourier Series</a:t>
            </a:r>
            <a:r>
              <a:rPr lang="en-US" sz="4000">
                <a:solidFill>
                  <a:schemeClr val="tx2"/>
                </a:solidFill>
                <a:cs typeface="AngsanaUPC" pitchFamily="18" charset="-34"/>
              </a:rPr>
              <a:t> </a:t>
            </a: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1828800" y="685800"/>
          <a:ext cx="520223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8" name="Equation" r:id="rId3" imgW="1942920" imgH="431640" progId="">
                  <p:embed/>
                </p:oleObj>
              </mc:Choice>
              <mc:Fallback>
                <p:oleObj name="Equation" r:id="rId3" imgW="1942920" imgH="4316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85800"/>
                        <a:ext cx="5202238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762000" y="1981200"/>
          <a:ext cx="63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9" name="Equation" r:id="rId5" imgW="190440" imgH="228600" progId="">
                  <p:embed/>
                </p:oleObj>
              </mc:Choice>
              <mc:Fallback>
                <p:oleObj name="Equation" r:id="rId5" imgW="190440" imgH="228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635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431925" y="2047875"/>
            <a:ext cx="5108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the average (or DC) value of </a:t>
            </a:r>
            <a:r>
              <a:rPr lang="en-US" i="1"/>
              <a:t>f(t)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5508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 </a:t>
            </a:r>
            <a:r>
              <a:rPr lang="en-US" i="1"/>
              <a:t>n</a:t>
            </a:r>
            <a:r>
              <a:rPr lang="en-US"/>
              <a:t> = 1 the corresponding sinusoid</a:t>
            </a:r>
          </a:p>
          <a:p>
            <a:r>
              <a:rPr lang="en-US"/>
              <a:t>is called  </a:t>
            </a:r>
            <a:r>
              <a:rPr lang="en-US" b="1" i="1">
                <a:solidFill>
                  <a:schemeClr val="accent2"/>
                </a:solidFill>
              </a:rPr>
              <a:t>the 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fundamental</a:t>
            </a:r>
          </a:p>
        </p:txBody>
      </p:sp>
      <p:graphicFrame>
        <p:nvGraphicFramePr>
          <p:cNvPr id="25604" name="Object 7"/>
          <p:cNvGraphicFramePr>
            <a:graphicFrameLocks noChangeAspect="1"/>
          </p:cNvGraphicFramePr>
          <p:nvPr/>
        </p:nvGraphicFramePr>
        <p:xfrm>
          <a:off x="6324600" y="2819400"/>
          <a:ext cx="25908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name="Equation" r:id="rId7" imgW="977760" imgH="228600" progId="">
                  <p:embed/>
                </p:oleObj>
              </mc:Choice>
              <mc:Fallback>
                <p:oleObj name="Equation" r:id="rId7" imgW="977760" imgH="2286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19400"/>
                        <a:ext cx="25908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62000" y="4038600"/>
            <a:ext cx="54879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 </a:t>
            </a:r>
            <a:r>
              <a:rPr lang="en-US" i="1"/>
              <a:t>n</a:t>
            </a:r>
            <a:r>
              <a:rPr lang="en-US"/>
              <a:t> = </a:t>
            </a:r>
            <a:r>
              <a:rPr lang="en-US" i="1"/>
              <a:t>k</a:t>
            </a:r>
            <a:r>
              <a:rPr lang="en-US"/>
              <a:t> the corresponding sinusoid</a:t>
            </a:r>
          </a:p>
          <a:p>
            <a:r>
              <a:rPr lang="en-US"/>
              <a:t>is called  </a:t>
            </a:r>
            <a:r>
              <a:rPr lang="en-US" b="1" i="1">
                <a:solidFill>
                  <a:schemeClr val="accent2"/>
                </a:solidFill>
              </a:rPr>
              <a:t>the k</a:t>
            </a:r>
            <a:r>
              <a:rPr lang="en-US" b="1" i="1" baseline="30000">
                <a:solidFill>
                  <a:schemeClr val="accent2"/>
                </a:solidFill>
              </a:rPr>
              <a:t>th</a:t>
            </a: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harmonic term</a:t>
            </a:r>
          </a:p>
        </p:txBody>
      </p:sp>
      <p:graphicFrame>
        <p:nvGraphicFramePr>
          <p:cNvPr id="25605" name="Object 9"/>
          <p:cNvGraphicFramePr>
            <a:graphicFrameLocks noChangeAspect="1"/>
          </p:cNvGraphicFramePr>
          <p:nvPr/>
        </p:nvGraphicFramePr>
        <p:xfrm>
          <a:off x="6284913" y="4038600"/>
          <a:ext cx="28590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Equation" r:id="rId9" imgW="1079280" imgH="228600" progId="">
                  <p:embed/>
                </p:oleObj>
              </mc:Choice>
              <mc:Fallback>
                <p:oleObj name="Equation" r:id="rId9" imgW="1079280" imgH="2286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4038600"/>
                        <a:ext cx="285908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22325" y="5089525"/>
            <a:ext cx="7559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Similarly, </a:t>
            </a:r>
            <a:r>
              <a:rPr lang="en-US" i="1">
                <a:latin typeface="Symbol" pitchFamily="18" charset="2"/>
              </a:rPr>
              <a:t>w</a:t>
            </a:r>
            <a:r>
              <a:rPr lang="en-US" i="1" baseline="-25000"/>
              <a:t>0</a:t>
            </a:r>
            <a:r>
              <a:rPr lang="en-US" baseline="-25000"/>
              <a:t> </a:t>
            </a:r>
            <a:r>
              <a:rPr lang="en-US"/>
              <a:t> is call  the   </a:t>
            </a:r>
            <a:r>
              <a:rPr lang="en-US" b="1" i="1">
                <a:solidFill>
                  <a:srgbClr val="00CC00"/>
                </a:solidFill>
              </a:rPr>
              <a:t>fundamental frequency</a:t>
            </a:r>
          </a:p>
          <a:p>
            <a:r>
              <a:rPr lang="en-US" i="1"/>
              <a:t>k</a:t>
            </a:r>
            <a:r>
              <a:rPr lang="en-US" i="1">
                <a:latin typeface="Symbol" pitchFamily="18" charset="2"/>
              </a:rPr>
              <a:t>w</a:t>
            </a:r>
            <a:r>
              <a:rPr lang="en-US" i="1" baseline="-25000"/>
              <a:t>0</a:t>
            </a:r>
            <a:r>
              <a:rPr lang="en-US"/>
              <a:t> is called the  </a:t>
            </a:r>
            <a:r>
              <a:rPr lang="en-US" b="1" i="1">
                <a:solidFill>
                  <a:srgbClr val="00CC00"/>
                </a:solidFill>
              </a:rPr>
              <a:t>k</a:t>
            </a:r>
            <a:r>
              <a:rPr lang="en-US" b="1" i="1" baseline="30000">
                <a:solidFill>
                  <a:srgbClr val="00CC00"/>
                </a:solidFill>
              </a:rPr>
              <a:t>th</a:t>
            </a:r>
            <a:r>
              <a:rPr lang="en-US" b="1" i="1">
                <a:solidFill>
                  <a:srgbClr val="00CC00"/>
                </a:solidFill>
              </a:rPr>
              <a:t> harmonic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840377"/>
              </p:ext>
            </p:extLst>
          </p:nvPr>
        </p:nvGraphicFramePr>
        <p:xfrm>
          <a:off x="228600" y="2286000"/>
          <a:ext cx="6018212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Equation" r:id="rId3" imgW="1879560" imgH="1244520" progId="">
                  <p:embed/>
                </p:oleObj>
              </mc:Choice>
              <mc:Fallback>
                <p:oleObj name="Equation" r:id="rId3" imgW="1879560" imgH="12445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6018212" cy="39846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76200" y="88900"/>
            <a:ext cx="89535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1C03D7"/>
                </a:solidFill>
              </a:rPr>
              <a:t>Relationships between the Coefficients of the Different Forms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505200"/>
            <a:ext cx="304800" cy="533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graphicFrame>
        <p:nvGraphicFramePr>
          <p:cNvPr id="5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3160"/>
              </p:ext>
            </p:extLst>
          </p:nvPr>
        </p:nvGraphicFramePr>
        <p:xfrm>
          <a:off x="6705600" y="1447800"/>
          <a:ext cx="194945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6" name="Equation" r:id="rId5" imgW="1104840" imgH="1041120" progId="Equation.3">
                  <p:embed/>
                </p:oleObj>
              </mc:Choice>
              <mc:Fallback>
                <p:oleObj name="Equation" r:id="rId5" imgW="1104840" imgH="1041120" progId="Equation.3">
                  <p:embed/>
                  <p:pic>
                    <p:nvPicPr>
                      <p:cNvPr id="4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447800"/>
                        <a:ext cx="1949450" cy="1835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241339"/>
              </p:ext>
            </p:extLst>
          </p:nvPr>
        </p:nvGraphicFramePr>
        <p:xfrm>
          <a:off x="6477000" y="4038600"/>
          <a:ext cx="266700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7" name="Equation" r:id="rId7" imgW="1054100" imgH="482600" progId="Equation.3">
                  <p:embed/>
                </p:oleObj>
              </mc:Choice>
              <mc:Fallback>
                <p:oleObj name="Equation" r:id="rId7" imgW="1054100" imgH="482600" progId="Equation.3">
                  <p:embed/>
                  <p:pic>
                    <p:nvPicPr>
                      <p:cNvPr id="2253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2667000" cy="1220788"/>
                      </a:xfrm>
                      <a:prstGeom prst="rect">
                        <a:avLst/>
                      </a:prstGeom>
                      <a:solidFill>
                        <a:srgbClr val="FFFACD"/>
                      </a:solidFill>
                      <a:ln w="9525">
                        <a:solidFill>
                          <a:srgbClr val="FFFACD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705100" y="1643063"/>
          <a:ext cx="3560763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3" imgW="1079280" imgH="1498320" progId="">
                  <p:embed/>
                </p:oleObj>
              </mc:Choice>
              <mc:Fallback>
                <p:oleObj name="Equation" r:id="rId3" imgW="1079280" imgH="14983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643063"/>
                        <a:ext cx="3560763" cy="4943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6200" y="88900"/>
            <a:ext cx="89535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1C03D7"/>
                </a:solidFill>
              </a:rPr>
              <a:t>Relationships between the Coefficients of the Different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Example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7300" y="3581400"/>
            <a:ext cx="4076700" cy="27051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1C03D7"/>
                </a:solidFill>
              </a:rPr>
              <a:t>Fundamental period</a:t>
            </a:r>
          </a:p>
          <a:p>
            <a:pPr lvl="1" eaLnBrk="1" hangingPunct="1">
              <a:buFontTx/>
              <a:buNone/>
            </a:pPr>
            <a:r>
              <a:rPr lang="en-US" sz="2400" i="1" smtClean="0"/>
              <a:t>T</a:t>
            </a:r>
            <a:r>
              <a:rPr lang="en-US" sz="2400" baseline="-25000" smtClean="0"/>
              <a:t>0</a:t>
            </a:r>
            <a:r>
              <a:rPr lang="en-US" sz="2400" smtClean="0"/>
              <a:t> = </a:t>
            </a:r>
            <a:r>
              <a:rPr lang="en-US" sz="2400" smtClean="0">
                <a:latin typeface="Symbol" pitchFamily="18" charset="2"/>
              </a:rPr>
              <a:t>2p</a:t>
            </a:r>
            <a:endParaRPr lang="en-US" sz="2400" smtClean="0">
              <a:solidFill>
                <a:srgbClr val="1C03D7"/>
              </a:solidFill>
              <a:latin typeface="Symbol" pitchFamily="18" charset="2"/>
            </a:endParaRPr>
          </a:p>
          <a:p>
            <a:pPr eaLnBrk="1" hangingPunct="1"/>
            <a:r>
              <a:rPr lang="en-US" sz="2400" smtClean="0">
                <a:solidFill>
                  <a:srgbClr val="1C03D7"/>
                </a:solidFill>
              </a:rPr>
              <a:t>Fundamental frequency</a:t>
            </a:r>
          </a:p>
          <a:p>
            <a:pPr lvl="1" eaLnBrk="1" hangingPunct="1">
              <a:buFontTx/>
              <a:buNone/>
            </a:pPr>
            <a:r>
              <a:rPr lang="en-US" sz="2400" i="1" smtClean="0"/>
              <a:t>f</a:t>
            </a:r>
            <a:r>
              <a:rPr lang="en-US" sz="2400" baseline="-25000" smtClean="0"/>
              <a:t>0</a:t>
            </a:r>
            <a:r>
              <a:rPr lang="en-US" sz="2400" smtClean="0"/>
              <a:t> = 1/</a:t>
            </a:r>
            <a:r>
              <a:rPr lang="en-US" sz="2400" i="1" smtClean="0"/>
              <a:t>T</a:t>
            </a:r>
            <a:r>
              <a:rPr lang="en-US" sz="2400" baseline="-25000" smtClean="0"/>
              <a:t>0</a:t>
            </a:r>
            <a:r>
              <a:rPr lang="en-US" sz="2400" smtClean="0"/>
              <a:t> = 1/</a:t>
            </a:r>
            <a:r>
              <a:rPr lang="en-US" sz="2400" smtClean="0">
                <a:latin typeface="Symbol" pitchFamily="18" charset="2"/>
              </a:rPr>
              <a:t>2p</a:t>
            </a:r>
            <a:r>
              <a:rPr lang="en-US" sz="2400" smtClean="0"/>
              <a:t> Hz</a:t>
            </a:r>
          </a:p>
          <a:p>
            <a:pPr lvl="1" eaLnBrk="1" hangingPunct="1">
              <a:buFontTx/>
              <a:buNone/>
            </a:pPr>
            <a:r>
              <a:rPr lang="en-US" sz="2400" i="1" smtClean="0">
                <a:latin typeface="Symbol" pitchFamily="18" charset="2"/>
              </a:rPr>
              <a:t>w</a:t>
            </a:r>
            <a:r>
              <a:rPr lang="en-US" sz="2400" baseline="-25000" smtClean="0"/>
              <a:t>0</a:t>
            </a:r>
            <a:r>
              <a:rPr lang="en-US" sz="2400" smtClean="0"/>
              <a:t> = 2</a:t>
            </a:r>
            <a:r>
              <a:rPr lang="en-US" sz="2400" smtClean="0">
                <a:latin typeface="Symbol" pitchFamily="18" charset="2"/>
              </a:rPr>
              <a:t>p</a:t>
            </a:r>
            <a:r>
              <a:rPr lang="en-US" sz="2400" smtClean="0"/>
              <a:t>/</a:t>
            </a:r>
            <a:r>
              <a:rPr lang="en-US" sz="2400" i="1" smtClean="0"/>
              <a:t>T</a:t>
            </a:r>
            <a:r>
              <a:rPr lang="en-US" sz="2400" baseline="-25000" smtClean="0"/>
              <a:t>0</a:t>
            </a:r>
            <a:r>
              <a:rPr lang="en-US" sz="2400" smtClean="0"/>
              <a:t> = 1 rad/s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4813300" y="1333500"/>
            <a:ext cx="4267200" cy="1631950"/>
            <a:chOff x="2976" y="2064"/>
            <a:chExt cx="2688" cy="1028"/>
          </a:xfrm>
        </p:grpSpPr>
        <p:sp>
          <p:nvSpPr>
            <p:cNvPr id="17415" name="Line 6"/>
            <p:cNvSpPr>
              <a:spLocks noChangeShapeType="1"/>
            </p:cNvSpPr>
            <p:nvPr/>
          </p:nvSpPr>
          <p:spPr bwMode="auto">
            <a:xfrm>
              <a:off x="4320" y="22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>
              <a:off x="3024" y="28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7" name="Group 8"/>
            <p:cNvGrpSpPr>
              <a:grpSpLocks/>
            </p:cNvGrpSpPr>
            <p:nvPr/>
          </p:nvGrpSpPr>
          <p:grpSpPr bwMode="auto">
            <a:xfrm>
              <a:off x="4464" y="2832"/>
              <a:ext cx="336" cy="260"/>
              <a:chOff x="4656" y="2832"/>
              <a:chExt cx="336" cy="260"/>
            </a:xfrm>
          </p:grpSpPr>
          <p:sp>
            <p:nvSpPr>
              <p:cNvPr id="17444" name="Line 9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5" name="Text Box 10"/>
              <p:cNvSpPr txBox="1">
                <a:spLocks noChangeArrowheads="1"/>
              </p:cNvSpPr>
              <p:nvPr/>
            </p:nvSpPr>
            <p:spPr bwMode="auto">
              <a:xfrm>
                <a:off x="4656" y="288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p/2</a:t>
                </a:r>
                <a:endParaRPr lang="en-US" sz="2400"/>
              </a:p>
            </p:txBody>
          </p:sp>
        </p:grpSp>
        <p:grpSp>
          <p:nvGrpSpPr>
            <p:cNvPr id="17418" name="Group 11"/>
            <p:cNvGrpSpPr>
              <a:grpSpLocks/>
            </p:cNvGrpSpPr>
            <p:nvPr/>
          </p:nvGrpSpPr>
          <p:grpSpPr bwMode="auto">
            <a:xfrm>
              <a:off x="3840" y="2832"/>
              <a:ext cx="384" cy="260"/>
              <a:chOff x="3648" y="2832"/>
              <a:chExt cx="384" cy="260"/>
            </a:xfrm>
          </p:grpSpPr>
          <p:sp>
            <p:nvSpPr>
              <p:cNvPr id="17442" name="Line 12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3" name="Text Box 13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-p/2</a:t>
                </a:r>
                <a:endParaRPr lang="en-US" sz="2400"/>
              </a:p>
            </p:txBody>
          </p:sp>
        </p:grpSp>
        <p:sp>
          <p:nvSpPr>
            <p:cNvPr id="17419" name="Line 14"/>
            <p:cNvSpPr>
              <a:spLocks noChangeShapeType="1"/>
            </p:cNvSpPr>
            <p:nvPr/>
          </p:nvSpPr>
          <p:spPr bwMode="auto">
            <a:xfrm>
              <a:off x="427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Text Box 15"/>
            <p:cNvSpPr txBox="1">
              <a:spLocks noChangeArrowheads="1"/>
            </p:cNvSpPr>
            <p:nvPr/>
          </p:nvSpPr>
          <p:spPr bwMode="auto">
            <a:xfrm>
              <a:off x="4128" y="2256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/>
                <a:t>1</a:t>
              </a:r>
              <a:endParaRPr lang="en-US" sz="2400"/>
            </a:p>
          </p:txBody>
        </p:sp>
        <p:sp>
          <p:nvSpPr>
            <p:cNvPr id="17421" name="Text Box 16"/>
            <p:cNvSpPr txBox="1">
              <a:spLocks noChangeArrowheads="1"/>
            </p:cNvSpPr>
            <p:nvPr/>
          </p:nvSpPr>
          <p:spPr bwMode="auto">
            <a:xfrm>
              <a:off x="4224" y="206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i="1"/>
                <a:t>f</a:t>
              </a:r>
              <a:r>
                <a:rPr lang="en-US" sz="1600"/>
                <a:t>(</a:t>
              </a:r>
              <a:r>
                <a:rPr lang="en-US" sz="1600" i="1"/>
                <a:t>t</a:t>
              </a:r>
              <a:r>
                <a:rPr lang="en-US" sz="1600"/>
                <a:t>)</a:t>
              </a:r>
              <a:endParaRPr lang="en-US" sz="2400"/>
            </a:p>
          </p:txBody>
        </p:sp>
        <p:grpSp>
          <p:nvGrpSpPr>
            <p:cNvPr id="17422" name="Group 17"/>
            <p:cNvGrpSpPr>
              <a:grpSpLocks/>
            </p:cNvGrpSpPr>
            <p:nvPr/>
          </p:nvGrpSpPr>
          <p:grpSpPr bwMode="auto">
            <a:xfrm>
              <a:off x="3552" y="2832"/>
              <a:ext cx="384" cy="260"/>
              <a:chOff x="3648" y="2832"/>
              <a:chExt cx="384" cy="260"/>
            </a:xfrm>
          </p:grpSpPr>
          <p:sp>
            <p:nvSpPr>
              <p:cNvPr id="17440" name="Line 18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Text Box 19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-p</a:t>
                </a:r>
                <a:endParaRPr lang="en-US" sz="2400"/>
              </a:p>
            </p:txBody>
          </p:sp>
        </p:grpSp>
        <p:grpSp>
          <p:nvGrpSpPr>
            <p:cNvPr id="17423" name="Group 20"/>
            <p:cNvGrpSpPr>
              <a:grpSpLocks/>
            </p:cNvGrpSpPr>
            <p:nvPr/>
          </p:nvGrpSpPr>
          <p:grpSpPr bwMode="auto">
            <a:xfrm>
              <a:off x="4752" y="2832"/>
              <a:ext cx="336" cy="260"/>
              <a:chOff x="4656" y="2832"/>
              <a:chExt cx="336" cy="260"/>
            </a:xfrm>
          </p:grpSpPr>
          <p:sp>
            <p:nvSpPr>
              <p:cNvPr id="17438" name="Line 21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Text Box 22"/>
              <p:cNvSpPr txBox="1">
                <a:spLocks noChangeArrowheads="1"/>
              </p:cNvSpPr>
              <p:nvPr/>
            </p:nvSpPr>
            <p:spPr bwMode="auto">
              <a:xfrm>
                <a:off x="4656" y="288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p</a:t>
                </a:r>
                <a:endParaRPr lang="en-US" sz="2400"/>
              </a:p>
            </p:txBody>
          </p:sp>
        </p:grpSp>
        <p:grpSp>
          <p:nvGrpSpPr>
            <p:cNvPr id="17424" name="Group 23"/>
            <p:cNvGrpSpPr>
              <a:grpSpLocks/>
            </p:cNvGrpSpPr>
            <p:nvPr/>
          </p:nvGrpSpPr>
          <p:grpSpPr bwMode="auto">
            <a:xfrm>
              <a:off x="5328" y="2832"/>
              <a:ext cx="336" cy="260"/>
              <a:chOff x="4656" y="2832"/>
              <a:chExt cx="336" cy="260"/>
            </a:xfrm>
          </p:grpSpPr>
          <p:sp>
            <p:nvSpPr>
              <p:cNvPr id="17436" name="Line 24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Text Box 25"/>
              <p:cNvSpPr txBox="1">
                <a:spLocks noChangeArrowheads="1"/>
              </p:cNvSpPr>
              <p:nvPr/>
            </p:nvSpPr>
            <p:spPr bwMode="auto">
              <a:xfrm>
                <a:off x="4656" y="288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2p</a:t>
                </a:r>
                <a:endParaRPr lang="en-US" sz="2400"/>
              </a:p>
            </p:txBody>
          </p:sp>
        </p:grpSp>
        <p:grpSp>
          <p:nvGrpSpPr>
            <p:cNvPr id="17425" name="Group 26"/>
            <p:cNvGrpSpPr>
              <a:grpSpLocks/>
            </p:cNvGrpSpPr>
            <p:nvPr/>
          </p:nvGrpSpPr>
          <p:grpSpPr bwMode="auto">
            <a:xfrm>
              <a:off x="2976" y="2832"/>
              <a:ext cx="384" cy="260"/>
              <a:chOff x="3648" y="2832"/>
              <a:chExt cx="384" cy="260"/>
            </a:xfrm>
          </p:grpSpPr>
          <p:sp>
            <p:nvSpPr>
              <p:cNvPr id="17434" name="Line 27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Text Box 28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-2p</a:t>
                </a:r>
                <a:endParaRPr lang="en-US" sz="2400"/>
              </a:p>
            </p:txBody>
          </p:sp>
        </p:grpSp>
        <p:grpSp>
          <p:nvGrpSpPr>
            <p:cNvPr id="17426" name="Group 29"/>
            <p:cNvGrpSpPr>
              <a:grpSpLocks/>
            </p:cNvGrpSpPr>
            <p:nvPr/>
          </p:nvGrpSpPr>
          <p:grpSpPr bwMode="auto">
            <a:xfrm>
              <a:off x="3024" y="2448"/>
              <a:ext cx="2592" cy="432"/>
              <a:chOff x="3024" y="2448"/>
              <a:chExt cx="2592" cy="432"/>
            </a:xfrm>
          </p:grpSpPr>
          <p:sp>
            <p:nvSpPr>
              <p:cNvPr id="17427" name="Line 30"/>
              <p:cNvSpPr>
                <a:spLocks noChangeShapeType="1"/>
              </p:cNvSpPr>
              <p:nvPr/>
            </p:nvSpPr>
            <p:spPr bwMode="auto">
              <a:xfrm flipV="1">
                <a:off x="4032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Line 31"/>
              <p:cNvSpPr>
                <a:spLocks noChangeShapeType="1"/>
              </p:cNvSpPr>
              <p:nvPr/>
            </p:nvSpPr>
            <p:spPr bwMode="auto">
              <a:xfrm>
                <a:off x="4032" y="244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Line 32"/>
              <p:cNvSpPr>
                <a:spLocks noChangeShapeType="1"/>
              </p:cNvSpPr>
              <p:nvPr/>
            </p:nvSpPr>
            <p:spPr bwMode="auto">
              <a:xfrm flipV="1">
                <a:off x="4608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Line 33"/>
              <p:cNvSpPr>
                <a:spLocks noChangeShapeType="1"/>
              </p:cNvSpPr>
              <p:nvPr/>
            </p:nvSpPr>
            <p:spPr bwMode="auto">
              <a:xfrm>
                <a:off x="3024" y="2448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Line 34"/>
              <p:cNvSpPr>
                <a:spLocks noChangeShapeType="1"/>
              </p:cNvSpPr>
              <p:nvPr/>
            </p:nvSpPr>
            <p:spPr bwMode="auto">
              <a:xfrm flipV="1">
                <a:off x="3456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Line 35"/>
              <p:cNvSpPr>
                <a:spLocks noChangeShapeType="1"/>
              </p:cNvSpPr>
              <p:nvPr/>
            </p:nvSpPr>
            <p:spPr bwMode="auto">
              <a:xfrm flipV="1">
                <a:off x="5184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Line 36"/>
              <p:cNvSpPr>
                <a:spLocks noChangeShapeType="1"/>
              </p:cNvSpPr>
              <p:nvPr/>
            </p:nvSpPr>
            <p:spPr bwMode="auto">
              <a:xfrm>
                <a:off x="5184" y="2448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4" name="Text Box 37"/>
          <p:cNvSpPr txBox="1">
            <a:spLocks noChangeArrowheads="1"/>
          </p:cNvSpPr>
          <p:nvPr/>
        </p:nvSpPr>
        <p:spPr bwMode="auto">
          <a:xfrm>
            <a:off x="377825" y="739775"/>
            <a:ext cx="8504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Find the exponential Fourier Series for the square-pulse periodic signal.</a:t>
            </a:r>
          </a:p>
        </p:txBody>
      </p:sp>
      <p:graphicFrame>
        <p:nvGraphicFramePr>
          <p:cNvPr id="17410" name="Object 39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413" y="1717675"/>
          <a:ext cx="4806950" cy="506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2145960" imgH="2260440" progId="">
                  <p:embed/>
                </p:oleObj>
              </mc:Choice>
              <mc:Fallback>
                <p:oleObj name="Equation" r:id="rId3" imgW="2145960" imgH="2260440" progId="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1717675"/>
                        <a:ext cx="4806950" cy="506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125413" y="3657600"/>
            <a:ext cx="1322387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0" y="4648200"/>
            <a:ext cx="2846387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fig4_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72400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4073525" y="1101725"/>
            <a:ext cx="490538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|F</a:t>
            </a:r>
            <a:r>
              <a:rPr lang="en-US" sz="1600" baseline="-25000"/>
              <a:t>n</a:t>
            </a:r>
            <a:r>
              <a:rPr lang="en-US" sz="1600"/>
              <a:t>|</a:t>
            </a:r>
            <a:endParaRPr lang="en-US" sz="1600" baseline="-25000"/>
          </a:p>
        </p:txBody>
      </p:sp>
      <p:sp>
        <p:nvSpPr>
          <p:cNvPr id="44036" name="Rectangle 10"/>
          <p:cNvSpPr>
            <a:spLocks noChangeArrowheads="1"/>
          </p:cNvSpPr>
          <p:nvPr/>
        </p:nvSpPr>
        <p:spPr bwMode="auto">
          <a:xfrm>
            <a:off x="4165600" y="3225800"/>
            <a:ext cx="342900" cy="39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37" name="Group 9"/>
          <p:cNvGrpSpPr>
            <a:grpSpLocks/>
          </p:cNvGrpSpPr>
          <p:nvPr/>
        </p:nvGrpSpPr>
        <p:grpSpPr bwMode="auto">
          <a:xfrm>
            <a:off x="4102100" y="3249613"/>
            <a:ext cx="522288" cy="369887"/>
            <a:chOff x="616" y="3879"/>
            <a:chExt cx="329" cy="233"/>
          </a:xfrm>
        </p:grpSpPr>
        <p:sp>
          <p:nvSpPr>
            <p:cNvPr id="44063" name="Line 6"/>
            <p:cNvSpPr>
              <a:spLocks noChangeShapeType="1"/>
            </p:cNvSpPr>
            <p:nvPr/>
          </p:nvSpPr>
          <p:spPr bwMode="auto">
            <a:xfrm flipH="1">
              <a:off x="616" y="3936"/>
              <a:ext cx="112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7"/>
            <p:cNvSpPr>
              <a:spLocks noChangeShapeType="1"/>
            </p:cNvSpPr>
            <p:nvPr/>
          </p:nvSpPr>
          <p:spPr bwMode="auto">
            <a:xfrm>
              <a:off x="616" y="4104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Text Box 8"/>
            <p:cNvSpPr txBox="1">
              <a:spLocks noChangeArrowheads="1"/>
            </p:cNvSpPr>
            <p:nvPr/>
          </p:nvSpPr>
          <p:spPr bwMode="auto">
            <a:xfrm>
              <a:off x="686" y="3879"/>
              <a:ext cx="25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F</a:t>
              </a:r>
              <a:r>
                <a:rPr lang="en-US" sz="1800" baseline="-25000"/>
                <a:t>n</a:t>
              </a:r>
            </a:p>
          </p:txBody>
        </p:sp>
      </p:grpSp>
      <p:sp>
        <p:nvSpPr>
          <p:cNvPr id="44038" name="Rectangle 11"/>
          <p:cNvSpPr>
            <a:spLocks noChangeArrowheads="1"/>
          </p:cNvSpPr>
          <p:nvPr/>
        </p:nvSpPr>
        <p:spPr bwMode="auto">
          <a:xfrm>
            <a:off x="3530600" y="24638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12"/>
          <p:cNvSpPr>
            <a:spLocks noChangeArrowheads="1"/>
          </p:cNvSpPr>
          <p:nvPr/>
        </p:nvSpPr>
        <p:spPr bwMode="auto">
          <a:xfrm>
            <a:off x="4038600" y="24765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13"/>
          <p:cNvSpPr txBox="1">
            <a:spLocks noChangeArrowheads="1"/>
          </p:cNvSpPr>
          <p:nvPr/>
        </p:nvSpPr>
        <p:spPr bwMode="auto">
          <a:xfrm>
            <a:off x="3959225" y="2360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44041" name="Rectangle 14"/>
          <p:cNvSpPr>
            <a:spLocks noChangeArrowheads="1"/>
          </p:cNvSpPr>
          <p:nvPr/>
        </p:nvSpPr>
        <p:spPr bwMode="auto">
          <a:xfrm>
            <a:off x="2946400" y="24511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5"/>
          <p:cNvSpPr>
            <a:spLocks noChangeArrowheads="1"/>
          </p:cNvSpPr>
          <p:nvPr/>
        </p:nvSpPr>
        <p:spPr bwMode="auto">
          <a:xfrm>
            <a:off x="5105400" y="24765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6"/>
          <p:cNvSpPr txBox="1">
            <a:spLocks noChangeArrowheads="1"/>
          </p:cNvSpPr>
          <p:nvPr/>
        </p:nvSpPr>
        <p:spPr bwMode="auto">
          <a:xfrm>
            <a:off x="5026025" y="2360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44044" name="Rectangle 17"/>
          <p:cNvSpPr>
            <a:spLocks noChangeArrowheads="1"/>
          </p:cNvSpPr>
          <p:nvPr/>
        </p:nvSpPr>
        <p:spPr bwMode="auto">
          <a:xfrm>
            <a:off x="2374900" y="24511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8"/>
          <p:cNvSpPr>
            <a:spLocks noChangeArrowheads="1"/>
          </p:cNvSpPr>
          <p:nvPr/>
        </p:nvSpPr>
        <p:spPr bwMode="auto">
          <a:xfrm>
            <a:off x="1803400" y="24765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5765800" y="24765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6324600" y="24892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21"/>
          <p:cNvSpPr>
            <a:spLocks noChangeArrowheads="1"/>
          </p:cNvSpPr>
          <p:nvPr/>
        </p:nvSpPr>
        <p:spPr bwMode="auto">
          <a:xfrm>
            <a:off x="6896100" y="24765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22"/>
          <p:cNvSpPr>
            <a:spLocks noChangeArrowheads="1"/>
          </p:cNvSpPr>
          <p:nvPr/>
        </p:nvSpPr>
        <p:spPr bwMode="auto">
          <a:xfrm>
            <a:off x="7480300" y="24892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23"/>
          <p:cNvSpPr>
            <a:spLocks noChangeArrowheads="1"/>
          </p:cNvSpPr>
          <p:nvPr/>
        </p:nvSpPr>
        <p:spPr bwMode="auto">
          <a:xfrm>
            <a:off x="3530600" y="45339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38600" y="45466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Text Box 25"/>
          <p:cNvSpPr txBox="1">
            <a:spLocks noChangeArrowheads="1"/>
          </p:cNvSpPr>
          <p:nvPr/>
        </p:nvSpPr>
        <p:spPr bwMode="auto">
          <a:xfrm>
            <a:off x="3959225" y="44307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44053" name="Rectangle 26"/>
          <p:cNvSpPr>
            <a:spLocks noChangeArrowheads="1"/>
          </p:cNvSpPr>
          <p:nvPr/>
        </p:nvSpPr>
        <p:spPr bwMode="auto">
          <a:xfrm>
            <a:off x="2946400" y="45212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27"/>
          <p:cNvSpPr>
            <a:spLocks noChangeArrowheads="1"/>
          </p:cNvSpPr>
          <p:nvPr/>
        </p:nvSpPr>
        <p:spPr bwMode="auto">
          <a:xfrm>
            <a:off x="5105400" y="45466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5026025" y="44307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44056" name="Rectangle 29"/>
          <p:cNvSpPr>
            <a:spLocks noChangeArrowheads="1"/>
          </p:cNvSpPr>
          <p:nvPr/>
        </p:nvSpPr>
        <p:spPr bwMode="auto">
          <a:xfrm>
            <a:off x="2374900" y="45212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30"/>
          <p:cNvSpPr>
            <a:spLocks noChangeArrowheads="1"/>
          </p:cNvSpPr>
          <p:nvPr/>
        </p:nvSpPr>
        <p:spPr bwMode="auto">
          <a:xfrm>
            <a:off x="1803400" y="45466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31"/>
          <p:cNvSpPr>
            <a:spLocks noChangeArrowheads="1"/>
          </p:cNvSpPr>
          <p:nvPr/>
        </p:nvSpPr>
        <p:spPr bwMode="auto">
          <a:xfrm>
            <a:off x="5765800" y="45466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32"/>
          <p:cNvSpPr>
            <a:spLocks noChangeArrowheads="1"/>
          </p:cNvSpPr>
          <p:nvPr/>
        </p:nvSpPr>
        <p:spPr bwMode="auto">
          <a:xfrm>
            <a:off x="6477000" y="45593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3"/>
          <p:cNvSpPr>
            <a:spLocks noChangeArrowheads="1"/>
          </p:cNvSpPr>
          <p:nvPr/>
        </p:nvSpPr>
        <p:spPr bwMode="auto">
          <a:xfrm>
            <a:off x="6896100" y="45466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4"/>
          <p:cNvSpPr>
            <a:spLocks noChangeArrowheads="1"/>
          </p:cNvSpPr>
          <p:nvPr/>
        </p:nvSpPr>
        <p:spPr bwMode="auto">
          <a:xfrm>
            <a:off x="7480300" y="4559300"/>
            <a:ext cx="114300" cy="139700"/>
          </a:xfrm>
          <a:prstGeom prst="rect">
            <a:avLst/>
          </a:prstGeom>
          <a:solidFill>
            <a:srgbClr val="CDD9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36"/>
          <p:cNvSpPr>
            <a:spLocks noChangeArrowheads="1"/>
          </p:cNvSpPr>
          <p:nvPr/>
        </p:nvSpPr>
        <p:spPr bwMode="auto">
          <a:xfrm>
            <a:off x="279400" y="127000"/>
            <a:ext cx="87249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1C03D7"/>
                </a:solidFill>
              </a:rPr>
              <a:t>Exponential Line Spectra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Example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228600" y="2136775"/>
          <a:ext cx="4419600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2082600" imgH="1447560" progId="Equation.3">
                  <p:embed/>
                </p:oleObj>
              </mc:Choice>
              <mc:Fallback>
                <p:oleObj name="Equation" r:id="rId3" imgW="2082600" imgH="1447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6775"/>
                        <a:ext cx="4419600" cy="307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4813300" y="1765300"/>
            <a:ext cx="4267200" cy="1631950"/>
            <a:chOff x="2976" y="2064"/>
            <a:chExt cx="2688" cy="1028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4320" y="22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024" y="28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0" name="Group 8"/>
            <p:cNvGrpSpPr>
              <a:grpSpLocks/>
            </p:cNvGrpSpPr>
            <p:nvPr/>
          </p:nvGrpSpPr>
          <p:grpSpPr bwMode="auto">
            <a:xfrm>
              <a:off x="4464" y="2832"/>
              <a:ext cx="336" cy="260"/>
              <a:chOff x="4656" y="2832"/>
              <a:chExt cx="336" cy="260"/>
            </a:xfrm>
          </p:grpSpPr>
          <p:sp>
            <p:nvSpPr>
              <p:cNvPr id="18467" name="Line 9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Text Box 10"/>
              <p:cNvSpPr txBox="1">
                <a:spLocks noChangeArrowheads="1"/>
              </p:cNvSpPr>
              <p:nvPr/>
            </p:nvSpPr>
            <p:spPr bwMode="auto">
              <a:xfrm>
                <a:off x="4656" y="288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p/2</a:t>
                </a:r>
                <a:endParaRPr lang="en-US" sz="2400"/>
              </a:p>
            </p:txBody>
          </p:sp>
        </p:grpSp>
        <p:grpSp>
          <p:nvGrpSpPr>
            <p:cNvPr id="18441" name="Group 11"/>
            <p:cNvGrpSpPr>
              <a:grpSpLocks/>
            </p:cNvGrpSpPr>
            <p:nvPr/>
          </p:nvGrpSpPr>
          <p:grpSpPr bwMode="auto">
            <a:xfrm>
              <a:off x="3840" y="2832"/>
              <a:ext cx="384" cy="260"/>
              <a:chOff x="3648" y="2832"/>
              <a:chExt cx="384" cy="260"/>
            </a:xfrm>
          </p:grpSpPr>
          <p:sp>
            <p:nvSpPr>
              <p:cNvPr id="18465" name="Line 12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Text Box 13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-p/2</a:t>
                </a:r>
                <a:endParaRPr lang="en-US" sz="2400"/>
              </a:p>
            </p:txBody>
          </p:sp>
        </p:grpSp>
        <p:sp>
          <p:nvSpPr>
            <p:cNvPr id="18442" name="Line 14"/>
            <p:cNvSpPr>
              <a:spLocks noChangeShapeType="1"/>
            </p:cNvSpPr>
            <p:nvPr/>
          </p:nvSpPr>
          <p:spPr bwMode="auto">
            <a:xfrm>
              <a:off x="427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5"/>
            <p:cNvSpPr txBox="1">
              <a:spLocks noChangeArrowheads="1"/>
            </p:cNvSpPr>
            <p:nvPr/>
          </p:nvSpPr>
          <p:spPr bwMode="auto">
            <a:xfrm>
              <a:off x="4128" y="2256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/>
                <a:t>1</a:t>
              </a:r>
              <a:endParaRPr lang="en-US" sz="2400"/>
            </a:p>
          </p:txBody>
        </p:sp>
        <p:sp>
          <p:nvSpPr>
            <p:cNvPr id="18444" name="Text Box 16"/>
            <p:cNvSpPr txBox="1">
              <a:spLocks noChangeArrowheads="1"/>
            </p:cNvSpPr>
            <p:nvPr/>
          </p:nvSpPr>
          <p:spPr bwMode="auto">
            <a:xfrm>
              <a:off x="4224" y="206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i="1"/>
                <a:t>f</a:t>
              </a:r>
              <a:r>
                <a:rPr lang="en-US" sz="1600"/>
                <a:t>(</a:t>
              </a:r>
              <a:r>
                <a:rPr lang="en-US" sz="1600" i="1"/>
                <a:t>t</a:t>
              </a:r>
              <a:r>
                <a:rPr lang="en-US" sz="1600"/>
                <a:t>)</a:t>
              </a:r>
              <a:endParaRPr lang="en-US" sz="2400"/>
            </a:p>
          </p:txBody>
        </p:sp>
        <p:grpSp>
          <p:nvGrpSpPr>
            <p:cNvPr id="18445" name="Group 17"/>
            <p:cNvGrpSpPr>
              <a:grpSpLocks/>
            </p:cNvGrpSpPr>
            <p:nvPr/>
          </p:nvGrpSpPr>
          <p:grpSpPr bwMode="auto">
            <a:xfrm>
              <a:off x="3552" y="2832"/>
              <a:ext cx="384" cy="260"/>
              <a:chOff x="3648" y="2832"/>
              <a:chExt cx="384" cy="260"/>
            </a:xfrm>
          </p:grpSpPr>
          <p:sp>
            <p:nvSpPr>
              <p:cNvPr id="18463" name="Line 18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Text Box 19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-p</a:t>
                </a:r>
                <a:endParaRPr lang="en-US" sz="2400"/>
              </a:p>
            </p:txBody>
          </p:sp>
        </p:grpSp>
        <p:grpSp>
          <p:nvGrpSpPr>
            <p:cNvPr id="18446" name="Group 20"/>
            <p:cNvGrpSpPr>
              <a:grpSpLocks/>
            </p:cNvGrpSpPr>
            <p:nvPr/>
          </p:nvGrpSpPr>
          <p:grpSpPr bwMode="auto">
            <a:xfrm>
              <a:off x="4752" y="2832"/>
              <a:ext cx="336" cy="260"/>
              <a:chOff x="4656" y="2832"/>
              <a:chExt cx="336" cy="260"/>
            </a:xfrm>
          </p:grpSpPr>
          <p:sp>
            <p:nvSpPr>
              <p:cNvPr id="18461" name="Line 21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Text Box 22"/>
              <p:cNvSpPr txBox="1">
                <a:spLocks noChangeArrowheads="1"/>
              </p:cNvSpPr>
              <p:nvPr/>
            </p:nvSpPr>
            <p:spPr bwMode="auto">
              <a:xfrm>
                <a:off x="4656" y="288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p</a:t>
                </a:r>
                <a:endParaRPr lang="en-US" sz="2400"/>
              </a:p>
            </p:txBody>
          </p:sp>
        </p:grpSp>
        <p:grpSp>
          <p:nvGrpSpPr>
            <p:cNvPr id="18447" name="Group 23"/>
            <p:cNvGrpSpPr>
              <a:grpSpLocks/>
            </p:cNvGrpSpPr>
            <p:nvPr/>
          </p:nvGrpSpPr>
          <p:grpSpPr bwMode="auto">
            <a:xfrm>
              <a:off x="5328" y="2832"/>
              <a:ext cx="336" cy="260"/>
              <a:chOff x="4656" y="2832"/>
              <a:chExt cx="336" cy="260"/>
            </a:xfrm>
          </p:grpSpPr>
          <p:sp>
            <p:nvSpPr>
              <p:cNvPr id="18459" name="Line 24"/>
              <p:cNvSpPr>
                <a:spLocks noChangeShapeType="1"/>
              </p:cNvSpPr>
              <p:nvPr/>
            </p:nvSpPr>
            <p:spPr bwMode="auto">
              <a:xfrm>
                <a:off x="480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0" name="Text Box 25"/>
              <p:cNvSpPr txBox="1">
                <a:spLocks noChangeArrowheads="1"/>
              </p:cNvSpPr>
              <p:nvPr/>
            </p:nvSpPr>
            <p:spPr bwMode="auto">
              <a:xfrm>
                <a:off x="4656" y="288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2p</a:t>
                </a:r>
                <a:endParaRPr lang="en-US" sz="2400"/>
              </a:p>
            </p:txBody>
          </p:sp>
        </p:grpSp>
        <p:grpSp>
          <p:nvGrpSpPr>
            <p:cNvPr id="18448" name="Group 26"/>
            <p:cNvGrpSpPr>
              <a:grpSpLocks/>
            </p:cNvGrpSpPr>
            <p:nvPr/>
          </p:nvGrpSpPr>
          <p:grpSpPr bwMode="auto">
            <a:xfrm>
              <a:off x="2976" y="2832"/>
              <a:ext cx="384" cy="260"/>
              <a:chOff x="3648" y="2832"/>
              <a:chExt cx="384" cy="260"/>
            </a:xfrm>
          </p:grpSpPr>
          <p:sp>
            <p:nvSpPr>
              <p:cNvPr id="18457" name="Line 27"/>
              <p:cNvSpPr>
                <a:spLocks noChangeShapeType="1"/>
              </p:cNvSpPr>
              <p:nvPr/>
            </p:nvSpPr>
            <p:spPr bwMode="auto">
              <a:xfrm>
                <a:off x="3840" y="28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8" name="Text Box 28"/>
              <p:cNvSpPr txBox="1">
                <a:spLocks noChangeArrowheads="1"/>
              </p:cNvSpPr>
              <p:nvPr/>
            </p:nvSpPr>
            <p:spPr bwMode="auto">
              <a:xfrm>
                <a:off x="3648" y="288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>
                    <a:latin typeface="Symbol" pitchFamily="18" charset="2"/>
                  </a:rPr>
                  <a:t>-2p</a:t>
                </a:r>
                <a:endParaRPr lang="en-US" sz="2400"/>
              </a:p>
            </p:txBody>
          </p:sp>
        </p:grpSp>
        <p:grpSp>
          <p:nvGrpSpPr>
            <p:cNvPr id="18449" name="Group 29"/>
            <p:cNvGrpSpPr>
              <a:grpSpLocks/>
            </p:cNvGrpSpPr>
            <p:nvPr/>
          </p:nvGrpSpPr>
          <p:grpSpPr bwMode="auto">
            <a:xfrm>
              <a:off x="3024" y="2448"/>
              <a:ext cx="2592" cy="432"/>
              <a:chOff x="3024" y="2448"/>
              <a:chExt cx="2592" cy="432"/>
            </a:xfrm>
          </p:grpSpPr>
          <p:sp>
            <p:nvSpPr>
              <p:cNvPr id="18450" name="Line 30"/>
              <p:cNvSpPr>
                <a:spLocks noChangeShapeType="1"/>
              </p:cNvSpPr>
              <p:nvPr/>
            </p:nvSpPr>
            <p:spPr bwMode="auto">
              <a:xfrm flipV="1">
                <a:off x="4032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31"/>
              <p:cNvSpPr>
                <a:spLocks noChangeShapeType="1"/>
              </p:cNvSpPr>
              <p:nvPr/>
            </p:nvSpPr>
            <p:spPr bwMode="auto">
              <a:xfrm>
                <a:off x="4032" y="244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32"/>
              <p:cNvSpPr>
                <a:spLocks noChangeShapeType="1"/>
              </p:cNvSpPr>
              <p:nvPr/>
            </p:nvSpPr>
            <p:spPr bwMode="auto">
              <a:xfrm flipV="1">
                <a:off x="4608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Line 33"/>
              <p:cNvSpPr>
                <a:spLocks noChangeShapeType="1"/>
              </p:cNvSpPr>
              <p:nvPr/>
            </p:nvSpPr>
            <p:spPr bwMode="auto">
              <a:xfrm>
                <a:off x="3024" y="2448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Line 34"/>
              <p:cNvSpPr>
                <a:spLocks noChangeShapeType="1"/>
              </p:cNvSpPr>
              <p:nvPr/>
            </p:nvSpPr>
            <p:spPr bwMode="auto">
              <a:xfrm flipV="1">
                <a:off x="3456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Line 35"/>
              <p:cNvSpPr>
                <a:spLocks noChangeShapeType="1"/>
              </p:cNvSpPr>
              <p:nvPr/>
            </p:nvSpPr>
            <p:spPr bwMode="auto">
              <a:xfrm flipV="1">
                <a:off x="5184" y="244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Line 36"/>
              <p:cNvSpPr>
                <a:spLocks noChangeShapeType="1"/>
              </p:cNvSpPr>
              <p:nvPr/>
            </p:nvSpPr>
            <p:spPr bwMode="auto">
              <a:xfrm>
                <a:off x="5184" y="2448"/>
                <a:ext cx="4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Text Box 37"/>
          <p:cNvSpPr txBox="1">
            <a:spLocks noChangeArrowheads="1"/>
          </p:cNvSpPr>
          <p:nvPr/>
        </p:nvSpPr>
        <p:spPr bwMode="auto">
          <a:xfrm>
            <a:off x="381000" y="1066800"/>
            <a:ext cx="8504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compact trigonometric Fourier Series coefficients for the square-pulse periodic signal.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26"/>
          <p:cNvSpPr txBox="1">
            <a:spLocks noChangeArrowheads="1"/>
          </p:cNvSpPr>
          <p:nvPr/>
        </p:nvSpPr>
        <p:spPr bwMode="auto">
          <a:xfrm>
            <a:off x="187325" y="815975"/>
            <a:ext cx="8816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/>
              <a:t>Find the exponential Fourier Series and sketch the corresponding spectra for the impulse train shown below. From this result sketch the trigonometric spectrum and write the trigonometric Fourier Series.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Example</a:t>
            </a:r>
          </a:p>
        </p:txBody>
      </p:sp>
      <p:sp>
        <p:nvSpPr>
          <p:cNvPr id="22534" name="Line 27"/>
          <p:cNvSpPr>
            <a:spLocks noChangeShapeType="1"/>
          </p:cNvSpPr>
          <p:nvPr/>
        </p:nvSpPr>
        <p:spPr bwMode="auto">
          <a:xfrm>
            <a:off x="5880100" y="4000500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28"/>
          <p:cNvSpPr>
            <a:spLocks noChangeShapeType="1"/>
          </p:cNvSpPr>
          <p:nvPr/>
        </p:nvSpPr>
        <p:spPr bwMode="auto">
          <a:xfrm>
            <a:off x="7048500" y="33401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29"/>
          <p:cNvSpPr>
            <a:spLocks noChangeShapeType="1"/>
          </p:cNvSpPr>
          <p:nvPr/>
        </p:nvSpPr>
        <p:spPr bwMode="auto">
          <a:xfrm flipV="1">
            <a:off x="60833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30"/>
          <p:cNvSpPr>
            <a:spLocks noChangeShapeType="1"/>
          </p:cNvSpPr>
          <p:nvPr/>
        </p:nvSpPr>
        <p:spPr bwMode="auto">
          <a:xfrm flipV="1">
            <a:off x="65659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33"/>
          <p:cNvSpPr>
            <a:spLocks noChangeShapeType="1"/>
          </p:cNvSpPr>
          <p:nvPr/>
        </p:nvSpPr>
        <p:spPr bwMode="auto">
          <a:xfrm flipV="1">
            <a:off x="70485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35"/>
          <p:cNvSpPr>
            <a:spLocks noChangeShapeType="1"/>
          </p:cNvSpPr>
          <p:nvPr/>
        </p:nvSpPr>
        <p:spPr bwMode="auto">
          <a:xfrm flipV="1">
            <a:off x="75438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37"/>
          <p:cNvSpPr>
            <a:spLocks noChangeShapeType="1"/>
          </p:cNvSpPr>
          <p:nvPr/>
        </p:nvSpPr>
        <p:spPr bwMode="auto">
          <a:xfrm flipV="1">
            <a:off x="80264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Text Box 41"/>
          <p:cNvSpPr txBox="1">
            <a:spLocks noChangeArrowheads="1"/>
          </p:cNvSpPr>
          <p:nvPr/>
        </p:nvSpPr>
        <p:spPr bwMode="auto">
          <a:xfrm>
            <a:off x="7832725" y="3986213"/>
            <a:ext cx="534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2T</a:t>
            </a:r>
            <a:r>
              <a:rPr lang="en-US" sz="1800" baseline="-25000"/>
              <a:t>0</a:t>
            </a:r>
          </a:p>
        </p:txBody>
      </p:sp>
      <p:sp>
        <p:nvSpPr>
          <p:cNvPr id="22542" name="Text Box 42"/>
          <p:cNvSpPr txBox="1">
            <a:spLocks noChangeArrowheads="1"/>
          </p:cNvSpPr>
          <p:nvPr/>
        </p:nvSpPr>
        <p:spPr bwMode="auto">
          <a:xfrm>
            <a:off x="7362825" y="3986213"/>
            <a:ext cx="407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T</a:t>
            </a:r>
            <a:r>
              <a:rPr lang="en-US" sz="1800" baseline="-25000"/>
              <a:t>0</a:t>
            </a:r>
          </a:p>
        </p:txBody>
      </p:sp>
      <p:sp>
        <p:nvSpPr>
          <p:cNvPr id="22543" name="Text Box 43"/>
          <p:cNvSpPr txBox="1">
            <a:spLocks noChangeArrowheads="1"/>
          </p:cNvSpPr>
          <p:nvPr/>
        </p:nvSpPr>
        <p:spPr bwMode="auto">
          <a:xfrm>
            <a:off x="6334125" y="3986213"/>
            <a:ext cx="48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-T</a:t>
            </a:r>
            <a:r>
              <a:rPr lang="en-US" sz="1800" baseline="-25000"/>
              <a:t>0</a:t>
            </a:r>
          </a:p>
        </p:txBody>
      </p:sp>
      <p:sp>
        <p:nvSpPr>
          <p:cNvPr id="22544" name="Text Box 44"/>
          <p:cNvSpPr txBox="1">
            <a:spLocks noChangeArrowheads="1"/>
          </p:cNvSpPr>
          <p:nvPr/>
        </p:nvSpPr>
        <p:spPr bwMode="auto">
          <a:xfrm>
            <a:off x="5800725" y="398621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-2T</a:t>
            </a:r>
            <a:r>
              <a:rPr lang="en-US" sz="1800" baseline="-25000"/>
              <a:t>0</a:t>
            </a:r>
          </a:p>
        </p:txBody>
      </p:sp>
      <p:sp>
        <p:nvSpPr>
          <p:cNvPr id="22545" name="Text Box 45"/>
          <p:cNvSpPr txBox="1">
            <a:spLocks noChangeArrowheads="1"/>
          </p:cNvSpPr>
          <p:nvPr/>
        </p:nvSpPr>
        <p:spPr bwMode="auto">
          <a:xfrm>
            <a:off x="339725" y="2746375"/>
            <a:ext cx="165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1C03D7"/>
                </a:solidFill>
              </a:rPr>
              <a:t>Solution</a:t>
            </a:r>
          </a:p>
        </p:txBody>
      </p:sp>
      <p:graphicFrame>
        <p:nvGraphicFramePr>
          <p:cNvPr id="22530" name="Object 46"/>
          <p:cNvGraphicFramePr>
            <a:graphicFrameLocks noGrp="1" noChangeAspect="1"/>
          </p:cNvGraphicFramePr>
          <p:nvPr>
            <p:ph idx="1"/>
          </p:nvPr>
        </p:nvGraphicFramePr>
        <p:xfrm>
          <a:off x="557213" y="3394075"/>
          <a:ext cx="4002087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3" imgW="1904760" imgH="1612800" progId="">
                  <p:embed/>
                </p:oleObj>
              </mc:Choice>
              <mc:Fallback>
                <p:oleObj name="Equation" r:id="rId3" imgW="1904760" imgH="1612800" progId="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3394075"/>
                        <a:ext cx="4002087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8"/>
          <p:cNvGraphicFramePr>
            <a:graphicFrameLocks noChangeAspect="1"/>
          </p:cNvGraphicFramePr>
          <p:nvPr/>
        </p:nvGraphicFramePr>
        <p:xfrm>
          <a:off x="6696075" y="2784475"/>
          <a:ext cx="815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5" imgW="380880" imgH="241200" progId="Equation.3">
                  <p:embed/>
                </p:oleObj>
              </mc:Choice>
              <mc:Fallback>
                <p:oleObj name="Equation" r:id="rId5" imgW="380880" imgH="2412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2784475"/>
                        <a:ext cx="8159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3922713" y="4800600"/>
          <a:ext cx="5221287" cy="83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7" imgW="2869920" imgH="457200" progId="">
                  <p:embed/>
                </p:oleObj>
              </mc:Choice>
              <mc:Fallback>
                <p:oleObj name="Equation" r:id="rId7" imgW="2869920" imgH="4572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4800600"/>
                        <a:ext cx="5221287" cy="831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834814" y="5613995"/>
            <a:ext cx="3397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Complete ..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3400" smtClean="0"/>
              <a:t>Simplifications Through Signal Symmetry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3058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i="1" dirty="0" smtClean="0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accent2"/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dirty="0" smtClean="0"/>
              <a:t>EVEN</a:t>
            </a:r>
            <a:r>
              <a:rPr lang="en-US" dirty="0" smtClean="0">
                <a:solidFill>
                  <a:schemeClr val="accent2"/>
                </a:solidFill>
              </a:rPr>
              <a:t>: It must contain </a:t>
            </a:r>
            <a:r>
              <a:rPr lang="en-US" dirty="0" smtClean="0"/>
              <a:t>DC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/>
              <a:t>Cosine Terms</a:t>
            </a:r>
            <a:r>
              <a:rPr lang="en-US" dirty="0" smtClean="0">
                <a:solidFill>
                  <a:schemeClr val="accent2"/>
                </a:solidFill>
              </a:rPr>
              <a:t>. Hence </a:t>
            </a:r>
            <a:r>
              <a:rPr lang="en-US" i="1" dirty="0" err="1" smtClean="0">
                <a:cs typeface="Times New Roman" pitchFamily="18" charset="0"/>
              </a:rPr>
              <a:t>b</a:t>
            </a:r>
            <a:r>
              <a:rPr lang="en-US" i="1" baseline="-25000" dirty="0" err="1" smtClean="0">
                <a:cs typeface="Times New Roman" pitchFamily="18" charset="0"/>
              </a:rPr>
              <a:t>n</a:t>
            </a:r>
            <a:r>
              <a:rPr lang="en-US" i="1" baseline="-25000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= 0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, and </a:t>
            </a:r>
            <a:r>
              <a:rPr lang="en-US" i="1" dirty="0" smtClean="0">
                <a:cs typeface="Times New Roman" pitchFamily="18" charset="0"/>
              </a:rPr>
              <a:t>F</a:t>
            </a:r>
            <a:r>
              <a:rPr lang="en-US" i="1" baseline="-25000" dirty="0" smtClean="0">
                <a:cs typeface="Times New Roman" pitchFamily="18" charset="0"/>
              </a:rPr>
              <a:t>n </a:t>
            </a:r>
            <a:r>
              <a:rPr lang="en-US" dirty="0" smtClean="0">
                <a:cs typeface="Times New Roman" pitchFamily="18" charset="0"/>
              </a:rPr>
              <a:t>= </a:t>
            </a:r>
            <a:r>
              <a:rPr lang="en-US" i="1" dirty="0" smtClean="0">
                <a:cs typeface="Times New Roman" pitchFamily="18" charset="0"/>
              </a:rPr>
              <a:t>a</a:t>
            </a:r>
            <a:r>
              <a:rPr lang="en-US" i="1" baseline="-25000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/2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i="1" dirty="0" smtClean="0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accent2"/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dirty="0" smtClean="0"/>
              <a:t>ODD</a:t>
            </a:r>
            <a:r>
              <a:rPr lang="en-US" dirty="0" smtClean="0">
                <a:solidFill>
                  <a:schemeClr val="accent2"/>
                </a:solidFill>
              </a:rPr>
              <a:t>: It must contain ONLY </a:t>
            </a:r>
            <a:r>
              <a:rPr lang="en-US" dirty="0" err="1" smtClean="0"/>
              <a:t>Sines</a:t>
            </a:r>
            <a:r>
              <a:rPr lang="en-US" dirty="0" smtClean="0">
                <a:solidFill>
                  <a:schemeClr val="accent2"/>
                </a:solidFill>
              </a:rPr>
              <a:t> Terms. Hence </a:t>
            </a:r>
            <a:r>
              <a:rPr lang="en-US" i="1" dirty="0" smtClean="0">
                <a:cs typeface="Times New Roman" pitchFamily="18" charset="0"/>
              </a:rPr>
              <a:t>a</a:t>
            </a:r>
            <a:r>
              <a:rPr lang="en-US" i="1" baseline="-25000" dirty="0" smtClean="0">
                <a:cs typeface="Times New Roman" pitchFamily="18" charset="0"/>
              </a:rPr>
              <a:t>0 </a:t>
            </a:r>
            <a:r>
              <a:rPr lang="en-US" dirty="0" smtClean="0">
                <a:cs typeface="Times New Roman" pitchFamily="18" charset="0"/>
              </a:rPr>
              <a:t>= </a:t>
            </a:r>
            <a:r>
              <a:rPr lang="en-US" i="1" dirty="0" smtClean="0">
                <a:cs typeface="Times New Roman" pitchFamily="18" charset="0"/>
              </a:rPr>
              <a:t>a</a:t>
            </a:r>
            <a:r>
              <a:rPr lang="en-US" i="1" baseline="-25000" dirty="0" smtClean="0">
                <a:cs typeface="Times New Roman" pitchFamily="18" charset="0"/>
              </a:rPr>
              <a:t>n </a:t>
            </a:r>
            <a:r>
              <a:rPr lang="en-US" dirty="0" smtClean="0">
                <a:cs typeface="Times New Roman" pitchFamily="18" charset="0"/>
              </a:rPr>
              <a:t>= 0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, and        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     </a:t>
            </a:r>
            <a:r>
              <a:rPr lang="en-US" i="1" dirty="0" smtClean="0">
                <a:cs typeface="Times New Roman" pitchFamily="18" charset="0"/>
              </a:rPr>
              <a:t>F</a:t>
            </a:r>
            <a:r>
              <a:rPr lang="en-US" i="1" baseline="-25000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=-</a:t>
            </a:r>
            <a:r>
              <a:rPr lang="en-US" i="1" dirty="0" err="1" smtClean="0">
                <a:cs typeface="Times New Roman" pitchFamily="18" charset="0"/>
              </a:rPr>
              <a:t>jb</a:t>
            </a:r>
            <a:r>
              <a:rPr lang="en-US" i="1" baseline="-25000" dirty="0" err="1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/2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8153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Let </a:t>
            </a:r>
            <a:r>
              <a:rPr lang="en-US" sz="2400" i="1" dirty="0" smtClean="0">
                <a:cs typeface="Times New Roman" pitchFamily="18" charset="0"/>
              </a:rPr>
              <a:t>x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i="1" dirty="0" smtClean="0">
                <a:cs typeface="Times New Roman" pitchFamily="18" charset="0"/>
              </a:rPr>
              <a:t>t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en-US" sz="2400" dirty="0" smtClean="0"/>
              <a:t> be a periodic signal with period </a:t>
            </a:r>
            <a:r>
              <a:rPr lang="en-US" sz="2400" i="1" dirty="0" smtClean="0"/>
              <a:t>T</a:t>
            </a:r>
          </a:p>
          <a:p>
            <a:pPr eaLnBrk="1" hangingPunct="1">
              <a:defRPr/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1C03D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 power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of the signal is defined as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Expressing the signal as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  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	it is also</a:t>
            </a:r>
          </a:p>
        </p:txBody>
      </p:sp>
      <p:graphicFrame>
        <p:nvGraphicFramePr>
          <p:cNvPr id="23554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1900" y="3429000"/>
          <a:ext cx="46513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3" imgW="1942920" imgH="431640" progId="Equation.3">
                  <p:embed/>
                </p:oleObj>
              </mc:Choice>
              <mc:Fallback>
                <p:oleObj name="Equation" r:id="rId3" imgW="19429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3429000"/>
                        <a:ext cx="465137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43513" y="5003800"/>
          <a:ext cx="33274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5" imgW="1155600" imgH="431640" progId="">
                  <p:embed/>
                </p:oleObj>
              </mc:Choice>
              <mc:Fallback>
                <p:oleObj name="Equation" r:id="rId5" imgW="1155600" imgH="43164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5003800"/>
                        <a:ext cx="3327400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11"/>
          <p:cNvGraphicFramePr>
            <a:graphicFrameLocks noChangeAspect="1"/>
          </p:cNvGraphicFramePr>
          <p:nvPr/>
        </p:nvGraphicFramePr>
        <p:xfrm>
          <a:off x="436563" y="4926013"/>
          <a:ext cx="38036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926013"/>
                        <a:ext cx="380365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114300" y="152400"/>
            <a:ext cx="89535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1C03D7"/>
                </a:solidFill>
              </a:rPr>
              <a:t>Parseval’s Theorem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/>
        </p:nvGraphicFramePr>
        <p:xfrm>
          <a:off x="2563813" y="1879600"/>
          <a:ext cx="325278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9" imgW="1193760" imgH="393480" progId="Equation.3">
                  <p:embed/>
                </p:oleObj>
              </mc:Choice>
              <mc:Fallback>
                <p:oleObj name="Equation" r:id="rId9" imgW="11937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1879600"/>
                        <a:ext cx="325278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90803" y="4310360"/>
            <a:ext cx="1800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Prove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AngsanaUPC" pitchFamily="18" charset="-34"/>
              </a:rPr>
              <a:t>Example </a:t>
            </a:r>
            <a:r>
              <a:rPr lang="en-US">
                <a:solidFill>
                  <a:srgbClr val="FF0000"/>
                </a:solidFill>
                <a:cs typeface="AngsanaUPC" pitchFamily="18" charset="-34"/>
              </a:rPr>
              <a:t>determine Fourier Series and plot for N = 7</a:t>
            </a:r>
          </a:p>
        </p:txBody>
      </p:sp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990600"/>
            <a:ext cx="6705600" cy="1992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981200" y="3505200"/>
          <a:ext cx="6227763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4" imgW="2209680" imgH="787320" progId="">
                  <p:embed/>
                </p:oleObj>
              </mc:Choice>
              <mc:Fallback>
                <p:oleObj name="Equation" r:id="rId4" imgW="2209680" imgH="787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05200"/>
                        <a:ext cx="6227763" cy="221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762000" y="1905000"/>
            <a:ext cx="7315200" cy="0"/>
          </a:xfrm>
          <a:prstGeom prst="line">
            <a:avLst/>
          </a:prstGeom>
          <a:noFill/>
          <a:ln w="9525" cap="rnd">
            <a:solidFill>
              <a:srgbClr val="FF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8113713" y="1447800"/>
          <a:ext cx="10302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6" imgW="431640" imgH="393480" progId="">
                  <p:embed/>
                </p:oleObj>
              </mc:Choice>
              <mc:Fallback>
                <p:oleObj name="Equation" r:id="rId6" imgW="431640" imgH="3934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3713" y="1447800"/>
                        <a:ext cx="103028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9525" y="752475"/>
            <a:ext cx="3113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average or DC value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5029200" y="762000"/>
            <a:ext cx="3200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181600" y="1295400"/>
            <a:ext cx="609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AngsanaUPC" pitchFamily="18" charset="-34"/>
              </a:rPr>
              <a:t>Example (cont.)</a:t>
            </a:r>
            <a:endParaRPr lang="en-US">
              <a:solidFill>
                <a:srgbClr val="FF0000"/>
              </a:solidFill>
              <a:cs typeface="AngsanaUPC" pitchFamily="18" charset="-34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96863" y="533400"/>
            <a:ext cx="8847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</a:t>
            </a:r>
            <a:r>
              <a:rPr lang="en-US" b="1" i="1">
                <a:solidFill>
                  <a:srgbClr val="00CC00"/>
                </a:solidFill>
              </a:rPr>
              <a:t>even function</a:t>
            </a:r>
            <a:r>
              <a:rPr lang="en-US"/>
              <a:t> exhibits symmetry around the vertical axis</a:t>
            </a:r>
          </a:p>
          <a:p>
            <a:r>
              <a:rPr lang="en-US"/>
              <a:t>at  </a:t>
            </a:r>
            <a:r>
              <a:rPr lang="en-US" i="1"/>
              <a:t>t = 0</a:t>
            </a:r>
            <a:r>
              <a:rPr lang="en-US"/>
              <a:t>  so that  </a:t>
            </a:r>
            <a:r>
              <a:rPr lang="en-US" i="1"/>
              <a:t>f(t)</a:t>
            </a:r>
            <a:r>
              <a:rPr lang="en-US"/>
              <a:t> = </a:t>
            </a:r>
            <a:r>
              <a:rPr lang="en-US" i="1"/>
              <a:t>f(-t).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2133600" y="1524000"/>
          <a:ext cx="5154613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3" imgW="1892160" imgH="787320" progId="">
                  <p:embed/>
                </p:oleObj>
              </mc:Choice>
              <mc:Fallback>
                <p:oleObj name="Equation" r:id="rId3" imgW="1892160" imgH="787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5154613" cy="214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5"/>
          <p:cNvGraphicFramePr>
            <a:graphicFrameLocks noChangeAspect="1"/>
          </p:cNvGraphicFramePr>
          <p:nvPr/>
        </p:nvGraphicFramePr>
        <p:xfrm>
          <a:off x="2832100" y="4225925"/>
          <a:ext cx="425926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5" imgW="1511280" imgH="838080" progId="">
                  <p:embed/>
                </p:oleObj>
              </mc:Choice>
              <mc:Fallback>
                <p:oleObj name="Equation" r:id="rId5" imgW="1511280" imgH="8380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4225925"/>
                        <a:ext cx="4259263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2790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Determine only </a:t>
            </a:r>
            <a:r>
              <a:rPr lang="en-US" i="1"/>
              <a:t>a</a:t>
            </a:r>
            <a:r>
              <a:rPr lang="en-US" i="1" baseline="-25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0" y="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AngsanaUPC" pitchFamily="18" charset="-34"/>
              </a:rPr>
              <a:t>Example (cont.)</a:t>
            </a:r>
            <a:endParaRPr lang="en-US">
              <a:solidFill>
                <a:srgbClr val="FF0000"/>
              </a:solidFill>
              <a:cs typeface="AngsanaUPC" pitchFamily="18" charset="-34"/>
            </a:endParaRPr>
          </a:p>
        </p:txBody>
      </p:sp>
      <p:pic>
        <p:nvPicPr>
          <p:cNvPr id="286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481388"/>
            <a:ext cx="4267200" cy="3138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1524000" y="533400"/>
          <a:ext cx="49530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Equation" r:id="rId4" imgW="2006280" imgH="457200" progId="">
                  <p:embed/>
                </p:oleObj>
              </mc:Choice>
              <mc:Fallback>
                <p:oleObj name="Equation" r:id="rId4" imgW="2006280" imgH="457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495300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1524000" y="1828800"/>
          <a:ext cx="4800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1" name="Equation" r:id="rId6" imgW="1917360" imgH="228600" progId="">
                  <p:embed/>
                </p:oleObj>
              </mc:Choice>
              <mc:Fallback>
                <p:oleObj name="Equation" r:id="rId6" imgW="1917360" imgH="2286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4800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Text Box 6"/>
          <p:cNvSpPr txBox="1">
            <a:spLocks noChangeArrowheads="1"/>
          </p:cNvSpPr>
          <p:nvPr/>
        </p:nvSpPr>
        <p:spPr bwMode="auto">
          <a:xfrm>
            <a:off x="212725" y="2352675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28676" name="Object 7"/>
          <p:cNvGraphicFramePr>
            <a:graphicFrameLocks noChangeAspect="1"/>
          </p:cNvGraphicFramePr>
          <p:nvPr/>
        </p:nvGraphicFramePr>
        <p:xfrm>
          <a:off x="1524000" y="2362200"/>
          <a:ext cx="56276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2" name="Equation" r:id="rId8" imgW="2247840" imgH="419040" progId="">
                  <p:embed/>
                </p:oleObj>
              </mc:Choice>
              <mc:Fallback>
                <p:oleObj name="Equation" r:id="rId8" imgW="2247840" imgH="41904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5627688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304800" y="36576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where</a:t>
            </a:r>
          </a:p>
        </p:txBody>
      </p:sp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1371600" y="3429000"/>
          <a:ext cx="18288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Equation" r:id="rId10" imgW="685800" imgH="393480" progId="">
                  <p:embed/>
                </p:oleObj>
              </mc:Choice>
              <mc:Fallback>
                <p:oleObj name="Equation" r:id="rId10" imgW="685800" imgH="39348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182880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10"/>
          <p:cNvGraphicFramePr>
            <a:graphicFrameLocks noChangeAspect="1"/>
          </p:cNvGraphicFramePr>
          <p:nvPr/>
        </p:nvGraphicFramePr>
        <p:xfrm>
          <a:off x="228600" y="4419600"/>
          <a:ext cx="52705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4" name="Equation" r:id="rId12" imgW="1968480" imgH="457200" progId="">
                  <p:embed/>
                </p:oleObj>
              </mc:Choice>
              <mc:Fallback>
                <p:oleObj name="Equation" r:id="rId12" imgW="1968480" imgH="4572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527050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11"/>
          <p:cNvGraphicFramePr>
            <a:graphicFrameLocks noChangeAspect="1"/>
          </p:cNvGraphicFramePr>
          <p:nvPr/>
        </p:nvGraphicFramePr>
        <p:xfrm>
          <a:off x="0" y="5734050"/>
          <a:ext cx="4953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Equation" r:id="rId14" imgW="2095200" imgH="393480" progId="">
                  <p:embed/>
                </p:oleObj>
              </mc:Choice>
              <mc:Fallback>
                <p:oleObj name="Equation" r:id="rId14" imgW="2095200" imgH="3934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4050"/>
                        <a:ext cx="495300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smtClean="0">
                <a:ea typeface="新細明體" pitchFamily="18" charset="-120"/>
              </a:rPr>
              <a:t>Waveform Symmetry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2743200"/>
          </a:xfrm>
        </p:spPr>
        <p:txBody>
          <a:bodyPr/>
          <a:lstStyle/>
          <a:p>
            <a:r>
              <a:rPr lang="en-US" altLang="zh-TW" sz="3600" smtClean="0">
                <a:ea typeface="新細明體" pitchFamily="18" charset="-120"/>
              </a:rPr>
              <a:t>Even Functions</a:t>
            </a:r>
          </a:p>
          <a:p>
            <a:pPr>
              <a:buFont typeface="Wingdings" pitchFamily="2" charset="2"/>
              <a:buNone/>
            </a:pPr>
            <a:endParaRPr lang="en-US" altLang="zh-TW" sz="3600" smtClean="0">
              <a:ea typeface="新細明體" pitchFamily="18" charset="-120"/>
            </a:endParaRPr>
          </a:p>
          <a:p>
            <a:endParaRPr lang="en-US" altLang="zh-TW" sz="3600" smtClean="0">
              <a:ea typeface="新細明體" pitchFamily="18" charset="-120"/>
            </a:endParaRPr>
          </a:p>
          <a:p>
            <a:r>
              <a:rPr lang="en-US" altLang="zh-TW" sz="3600" smtClean="0">
                <a:ea typeface="新細明體" pitchFamily="18" charset="-120"/>
              </a:rPr>
              <a:t>Odd Functions</a:t>
            </a:r>
          </a:p>
        </p:txBody>
      </p:sp>
      <p:graphicFrame>
        <p:nvGraphicFramePr>
          <p:cNvPr id="135168" name="Object 2"/>
          <p:cNvGraphicFramePr>
            <a:graphicFrameLocks noChangeAspect="1"/>
          </p:cNvGraphicFramePr>
          <p:nvPr/>
        </p:nvGraphicFramePr>
        <p:xfrm>
          <a:off x="1371600" y="3200400"/>
          <a:ext cx="3054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054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69" name="Object 3"/>
          <p:cNvGraphicFramePr>
            <a:graphicFrameLocks noChangeAspect="1"/>
          </p:cNvGraphicFramePr>
          <p:nvPr/>
        </p:nvGraphicFramePr>
        <p:xfrm>
          <a:off x="1336675" y="5257800"/>
          <a:ext cx="33877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5" name="Equation" r:id="rId5" imgW="901440" imgH="203040" progId="Equation.3">
                  <p:embed/>
                </p:oleObj>
              </mc:Choice>
              <mc:Fallback>
                <p:oleObj name="Equation" r:id="rId5" imgW="9014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257800"/>
                        <a:ext cx="33877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29200" y="2971800"/>
            <a:ext cx="3886200" cy="1295400"/>
            <a:chOff x="3168" y="1872"/>
            <a:chExt cx="2448" cy="816"/>
          </a:xfrm>
        </p:grpSpPr>
        <p:sp>
          <p:nvSpPr>
            <p:cNvPr id="1036" name="Line 6"/>
            <p:cNvSpPr>
              <a:spLocks noChangeShapeType="1"/>
            </p:cNvSpPr>
            <p:nvPr/>
          </p:nvSpPr>
          <p:spPr bwMode="auto">
            <a:xfrm>
              <a:off x="3168" y="2496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7" name="Line 7"/>
            <p:cNvSpPr>
              <a:spLocks noChangeShapeType="1"/>
            </p:cNvSpPr>
            <p:nvPr/>
          </p:nvSpPr>
          <p:spPr bwMode="auto">
            <a:xfrm flipV="1">
              <a:off x="4320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4320" y="2064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432"/>
                <a:gd name="T17" fmla="*/ 816 w 816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 flipH="1">
              <a:off x="3504" y="2064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432"/>
                <a:gd name="T17" fmla="*/ 816 w 816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029200" y="4648200"/>
            <a:ext cx="3886200" cy="1905000"/>
            <a:chOff x="3168" y="2928"/>
            <a:chExt cx="2448" cy="1200"/>
          </a:xfrm>
        </p:grpSpPr>
        <p:sp>
          <p:nvSpPr>
            <p:cNvPr id="1032" name="Line 10"/>
            <p:cNvSpPr>
              <a:spLocks noChangeShapeType="1"/>
            </p:cNvSpPr>
            <p:nvPr/>
          </p:nvSpPr>
          <p:spPr bwMode="auto">
            <a:xfrm>
              <a:off x="3168" y="355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3" name="Line 11"/>
            <p:cNvSpPr>
              <a:spLocks noChangeShapeType="1"/>
            </p:cNvSpPr>
            <p:nvPr/>
          </p:nvSpPr>
          <p:spPr bwMode="auto">
            <a:xfrm flipV="1">
              <a:off x="4320" y="292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auto">
            <a:xfrm>
              <a:off x="4320" y="3120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432"/>
                <a:gd name="T17" fmla="*/ 816 w 816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5" name="Freeform 13"/>
            <p:cNvSpPr>
              <a:spLocks/>
            </p:cNvSpPr>
            <p:nvPr/>
          </p:nvSpPr>
          <p:spPr bwMode="auto">
            <a:xfrm flipH="1" flipV="1">
              <a:off x="3504" y="3552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432"/>
                <a:gd name="T17" fmla="*/ 816 w 816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smtClean="0">
                <a:ea typeface="新細明體" pitchFamily="18" charset="-120"/>
              </a:rPr>
              <a:t>Decomposition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1828800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Any function </a:t>
            </a:r>
            <a:r>
              <a:rPr lang="en-US" altLang="zh-TW" i="1" smtClean="0">
                <a:solidFill>
                  <a:srgbClr val="0033CC"/>
                </a:solidFill>
                <a:ea typeface="新細明體" pitchFamily="18" charset="-120"/>
              </a:rPr>
              <a:t>f</a:t>
            </a:r>
            <a:r>
              <a:rPr lang="en-US" altLang="zh-TW" smtClean="0">
                <a:solidFill>
                  <a:srgbClr val="0033CC"/>
                </a:solidFill>
                <a:ea typeface="新細明體" pitchFamily="18" charset="-120"/>
              </a:rPr>
              <a:t>(</a:t>
            </a:r>
            <a:r>
              <a:rPr lang="en-US" altLang="zh-TW" i="1" smtClean="0">
                <a:solidFill>
                  <a:srgbClr val="0033CC"/>
                </a:solidFill>
                <a:ea typeface="新細明體" pitchFamily="18" charset="-120"/>
              </a:rPr>
              <a:t>t</a:t>
            </a:r>
            <a:r>
              <a:rPr lang="en-US" altLang="zh-TW" smtClean="0">
                <a:solidFill>
                  <a:srgbClr val="0033CC"/>
                </a:solidFill>
                <a:ea typeface="新細明體" pitchFamily="18" charset="-120"/>
              </a:rPr>
              <a:t>)</a:t>
            </a:r>
            <a:r>
              <a:rPr lang="en-US" altLang="zh-TW" smtClean="0">
                <a:ea typeface="新細明體" pitchFamily="18" charset="-120"/>
              </a:rPr>
              <a:t> can be expressed as the sum of an even function </a:t>
            </a:r>
            <a:r>
              <a:rPr lang="en-US" altLang="zh-TW" i="1" smtClean="0">
                <a:solidFill>
                  <a:srgbClr val="0033CC"/>
                </a:solidFill>
                <a:ea typeface="新細明體" pitchFamily="18" charset="-120"/>
              </a:rPr>
              <a:t>f</a:t>
            </a:r>
            <a:r>
              <a:rPr lang="en-US" altLang="zh-TW" i="1" baseline="-25000" smtClean="0">
                <a:solidFill>
                  <a:srgbClr val="0033CC"/>
                </a:solidFill>
                <a:ea typeface="新細明體" pitchFamily="18" charset="-120"/>
              </a:rPr>
              <a:t>e</a:t>
            </a:r>
            <a:r>
              <a:rPr lang="en-US" altLang="zh-TW" smtClean="0">
                <a:solidFill>
                  <a:srgbClr val="0033CC"/>
                </a:solidFill>
                <a:ea typeface="新細明體" pitchFamily="18" charset="-120"/>
              </a:rPr>
              <a:t>(</a:t>
            </a:r>
            <a:r>
              <a:rPr lang="en-US" altLang="zh-TW" i="1" smtClean="0">
                <a:solidFill>
                  <a:srgbClr val="0033CC"/>
                </a:solidFill>
                <a:ea typeface="新細明體" pitchFamily="18" charset="-120"/>
              </a:rPr>
              <a:t>t</a:t>
            </a:r>
            <a:r>
              <a:rPr lang="en-US" altLang="zh-TW" smtClean="0">
                <a:solidFill>
                  <a:srgbClr val="0033CC"/>
                </a:solidFill>
                <a:ea typeface="新細明體" pitchFamily="18" charset="-120"/>
              </a:rPr>
              <a:t>)</a:t>
            </a:r>
            <a:r>
              <a:rPr lang="en-US" altLang="zh-TW" smtClean="0">
                <a:ea typeface="新細明體" pitchFamily="18" charset="-120"/>
              </a:rPr>
              <a:t> and an odd function </a:t>
            </a:r>
            <a:r>
              <a:rPr lang="en-US" altLang="zh-TW" i="1" smtClean="0">
                <a:solidFill>
                  <a:srgbClr val="0033CC"/>
                </a:solidFill>
                <a:ea typeface="新細明體" pitchFamily="18" charset="-120"/>
              </a:rPr>
              <a:t>f</a:t>
            </a:r>
            <a:r>
              <a:rPr lang="en-US" altLang="zh-TW" i="1" baseline="-25000" smtClean="0">
                <a:solidFill>
                  <a:srgbClr val="0033CC"/>
                </a:solidFill>
                <a:ea typeface="新細明體" pitchFamily="18" charset="-120"/>
              </a:rPr>
              <a:t>o</a:t>
            </a:r>
            <a:r>
              <a:rPr lang="en-US" altLang="zh-TW" smtClean="0">
                <a:solidFill>
                  <a:srgbClr val="0033CC"/>
                </a:solidFill>
                <a:ea typeface="新細明體" pitchFamily="18" charset="-120"/>
              </a:rPr>
              <a:t>(</a:t>
            </a:r>
            <a:r>
              <a:rPr lang="en-US" altLang="zh-TW" i="1" smtClean="0">
                <a:solidFill>
                  <a:srgbClr val="0033CC"/>
                </a:solidFill>
                <a:ea typeface="新細明體" pitchFamily="18" charset="-120"/>
              </a:rPr>
              <a:t>t</a:t>
            </a:r>
            <a:r>
              <a:rPr lang="en-US" altLang="zh-TW" smtClean="0">
                <a:solidFill>
                  <a:srgbClr val="0033CC"/>
                </a:solidFill>
                <a:ea typeface="新細明體" pitchFamily="18" charset="-120"/>
              </a:rPr>
              <a:t>)</a:t>
            </a:r>
            <a:r>
              <a:rPr lang="en-US" altLang="zh-TW" smtClean="0">
                <a:ea typeface="新細明體" pitchFamily="18" charset="-120"/>
              </a:rPr>
              <a:t>.</a:t>
            </a:r>
          </a:p>
        </p:txBody>
      </p:sp>
      <p:graphicFrame>
        <p:nvGraphicFramePr>
          <p:cNvPr id="136192" name="Object 2"/>
          <p:cNvGraphicFramePr>
            <a:graphicFrameLocks noChangeAspect="1"/>
          </p:cNvGraphicFramePr>
          <p:nvPr/>
        </p:nvGraphicFramePr>
        <p:xfrm>
          <a:off x="1676400" y="3962400"/>
          <a:ext cx="3733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8" name="Equation" r:id="rId3" imgW="1180800" imgH="228600" progId="Equation.3">
                  <p:embed/>
                </p:oleObj>
              </mc:Choice>
              <mc:Fallback>
                <p:oleObj name="Equation" r:id="rId3" imgW="1180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37338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3" name="Object 3"/>
          <p:cNvGraphicFramePr>
            <a:graphicFrameLocks noChangeAspect="1"/>
          </p:cNvGraphicFramePr>
          <p:nvPr/>
        </p:nvGraphicFramePr>
        <p:xfrm>
          <a:off x="1639888" y="4843463"/>
          <a:ext cx="4497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9" name="Equation" r:id="rId5" imgW="1422360" imgH="228600" progId="Equation.3">
                  <p:embed/>
                </p:oleObj>
              </mc:Choice>
              <mc:Fallback>
                <p:oleObj name="Equation" r:id="rId5" imgW="14223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4843463"/>
                        <a:ext cx="449738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4" name="Object 4"/>
          <p:cNvGraphicFramePr>
            <a:graphicFrameLocks noChangeAspect="1"/>
          </p:cNvGraphicFramePr>
          <p:nvPr/>
        </p:nvGraphicFramePr>
        <p:xfrm>
          <a:off x="1600200" y="5757863"/>
          <a:ext cx="44973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0" name="Equation" r:id="rId7" imgW="1422360" imgH="228600" progId="Equation.3">
                  <p:embed/>
                </p:oleObj>
              </mc:Choice>
              <mc:Fallback>
                <p:oleObj name="Equation" r:id="rId7" imgW="1422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57863"/>
                        <a:ext cx="449738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553200" y="4819650"/>
            <a:ext cx="177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  <a:ea typeface="新細明體" pitchFamily="18" charset="-120"/>
              </a:rPr>
              <a:t>Even Part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569075" y="5692775"/>
            <a:ext cx="1639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  <a:ea typeface="新細明體" pitchFamily="18" charset="-120"/>
              </a:rPr>
              <a:t>Odd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  <p:bldP spid="59399" grpId="0" autoUpdateAnimBg="0"/>
      <p:bldP spid="594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7200" smtClean="0">
                <a:ea typeface="新細明體" pitchFamily="18" charset="-120"/>
              </a:rPr>
              <a:t>Example</a:t>
            </a:r>
          </a:p>
        </p:txBody>
      </p:sp>
      <p:graphicFrame>
        <p:nvGraphicFramePr>
          <p:cNvPr id="137216" name="Object 2"/>
          <p:cNvGraphicFramePr>
            <a:graphicFrameLocks noChangeAspect="1"/>
          </p:cNvGraphicFramePr>
          <p:nvPr/>
        </p:nvGraphicFramePr>
        <p:xfrm>
          <a:off x="990600" y="2362200"/>
          <a:ext cx="28956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2" name="Equation" r:id="rId3" imgW="1130040" imgH="482400" progId="Equation.3">
                  <p:embed/>
                </p:oleObj>
              </mc:Choice>
              <mc:Fallback>
                <p:oleObj name="Equation" r:id="rId3" imgW="11300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28956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086600" y="3705225"/>
            <a:ext cx="1576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33CC"/>
                </a:solidFill>
                <a:ea typeface="新細明體" pitchFamily="18" charset="-120"/>
              </a:rPr>
              <a:t>Even Part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7086600" y="5153025"/>
            <a:ext cx="1458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33CC"/>
                </a:solidFill>
                <a:ea typeface="新細明體" pitchFamily="18" charset="-120"/>
              </a:rPr>
              <a:t>Odd Part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029200" y="2362200"/>
            <a:ext cx="3886200" cy="1143000"/>
            <a:chOff x="3168" y="1440"/>
            <a:chExt cx="2448" cy="720"/>
          </a:xfrm>
        </p:grpSpPr>
        <p:sp>
          <p:nvSpPr>
            <p:cNvPr id="3092" name="Line 13"/>
            <p:cNvSpPr>
              <a:spLocks noChangeShapeType="1"/>
            </p:cNvSpPr>
            <p:nvPr/>
          </p:nvSpPr>
          <p:spPr bwMode="auto">
            <a:xfrm>
              <a:off x="3168" y="206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3" name="Line 14"/>
            <p:cNvSpPr>
              <a:spLocks noChangeShapeType="1"/>
            </p:cNvSpPr>
            <p:nvPr/>
          </p:nvSpPr>
          <p:spPr bwMode="auto">
            <a:xfrm flipV="1">
              <a:off x="4320" y="144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4" name="Arc 17"/>
            <p:cNvSpPr>
              <a:spLocks/>
            </p:cNvSpPr>
            <p:nvPr/>
          </p:nvSpPr>
          <p:spPr bwMode="auto">
            <a:xfrm flipH="1" flipV="1">
              <a:off x="4320" y="1536"/>
              <a:ext cx="1200" cy="528"/>
            </a:xfrm>
            <a:custGeom>
              <a:avLst/>
              <a:gdLst>
                <a:gd name="T0" fmla="*/ 0 w 21600"/>
                <a:gd name="T1" fmla="*/ 0 h 21600"/>
                <a:gd name="T2" fmla="*/ 1200 w 21600"/>
                <a:gd name="T3" fmla="*/ 528 h 21600"/>
                <a:gd name="T4" fmla="*/ 0 w 21600"/>
                <a:gd name="T5" fmla="*/ 52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18"/>
            <p:cNvSpPr>
              <a:spLocks noChangeShapeType="1"/>
            </p:cNvSpPr>
            <p:nvPr/>
          </p:nvSpPr>
          <p:spPr bwMode="auto">
            <a:xfrm>
              <a:off x="4320" y="1536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6" name="Line 19"/>
            <p:cNvSpPr>
              <a:spLocks noChangeShapeType="1"/>
            </p:cNvSpPr>
            <p:nvPr/>
          </p:nvSpPr>
          <p:spPr bwMode="auto">
            <a:xfrm flipH="1">
              <a:off x="3168" y="2064"/>
              <a:ext cx="11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37217" name="Object 3"/>
          <p:cNvGraphicFramePr>
            <a:graphicFrameLocks noChangeAspect="1"/>
          </p:cNvGraphicFramePr>
          <p:nvPr/>
        </p:nvGraphicFramePr>
        <p:xfrm>
          <a:off x="844550" y="3810000"/>
          <a:ext cx="31892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3" name="Equation" r:id="rId5" imgW="1244520" imgH="507960" progId="Equation.3">
                  <p:embed/>
                </p:oleObj>
              </mc:Choice>
              <mc:Fallback>
                <p:oleObj name="Equation" r:id="rId5" imgW="1244520" imgH="507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810000"/>
                        <a:ext cx="31892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18" name="Object 4"/>
          <p:cNvGraphicFramePr>
            <a:graphicFrameLocks noChangeAspect="1"/>
          </p:cNvGraphicFramePr>
          <p:nvPr/>
        </p:nvGraphicFramePr>
        <p:xfrm>
          <a:off x="838200" y="5257800"/>
          <a:ext cx="3352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4" name="Equation" r:id="rId7" imgW="1307880" imgH="507960" progId="Equation.3">
                  <p:embed/>
                </p:oleObj>
              </mc:Choice>
              <mc:Fallback>
                <p:oleObj name="Equation" r:id="rId7" imgW="13078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3352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4953000" y="5257800"/>
            <a:ext cx="3962400" cy="1371600"/>
            <a:chOff x="3120" y="3264"/>
            <a:chExt cx="2496" cy="864"/>
          </a:xfrm>
        </p:grpSpPr>
        <p:sp>
          <p:nvSpPr>
            <p:cNvPr id="3087" name="Line 27"/>
            <p:cNvSpPr>
              <a:spLocks noChangeShapeType="1"/>
            </p:cNvSpPr>
            <p:nvPr/>
          </p:nvSpPr>
          <p:spPr bwMode="auto">
            <a:xfrm>
              <a:off x="3168" y="374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8" name="Line 28"/>
            <p:cNvSpPr>
              <a:spLocks noChangeShapeType="1"/>
            </p:cNvSpPr>
            <p:nvPr/>
          </p:nvSpPr>
          <p:spPr bwMode="auto">
            <a:xfrm flipV="1">
              <a:off x="4320" y="326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9" name="Arc 29"/>
            <p:cNvSpPr>
              <a:spLocks/>
            </p:cNvSpPr>
            <p:nvPr/>
          </p:nvSpPr>
          <p:spPr bwMode="auto">
            <a:xfrm flipH="1" flipV="1">
              <a:off x="4320" y="3456"/>
              <a:ext cx="1200" cy="288"/>
            </a:xfrm>
            <a:custGeom>
              <a:avLst/>
              <a:gdLst>
                <a:gd name="T0" fmla="*/ 0 w 21600"/>
                <a:gd name="T1" fmla="*/ 0 h 21600"/>
                <a:gd name="T2" fmla="*/ 1200 w 21600"/>
                <a:gd name="T3" fmla="*/ 288 h 21600"/>
                <a:gd name="T4" fmla="*/ 0 w 21600"/>
                <a:gd name="T5" fmla="*/ 2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30"/>
            <p:cNvSpPr>
              <a:spLocks noChangeShapeType="1"/>
            </p:cNvSpPr>
            <p:nvPr/>
          </p:nvSpPr>
          <p:spPr bwMode="auto">
            <a:xfrm>
              <a:off x="4320" y="3456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1" name="Arc 32"/>
            <p:cNvSpPr>
              <a:spLocks/>
            </p:cNvSpPr>
            <p:nvPr/>
          </p:nvSpPr>
          <p:spPr bwMode="auto">
            <a:xfrm>
              <a:off x="3120" y="3744"/>
              <a:ext cx="1200" cy="288"/>
            </a:xfrm>
            <a:custGeom>
              <a:avLst/>
              <a:gdLst>
                <a:gd name="T0" fmla="*/ 0 w 21600"/>
                <a:gd name="T1" fmla="*/ 0 h 21600"/>
                <a:gd name="T2" fmla="*/ 1200 w 21600"/>
                <a:gd name="T3" fmla="*/ 288 h 21600"/>
                <a:gd name="T4" fmla="*/ 0 w 21600"/>
                <a:gd name="T5" fmla="*/ 2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953000" y="3886200"/>
            <a:ext cx="3962400" cy="1066800"/>
            <a:chOff x="3120" y="2352"/>
            <a:chExt cx="2496" cy="672"/>
          </a:xfrm>
        </p:grpSpPr>
        <p:sp>
          <p:nvSpPr>
            <p:cNvPr id="3083" name="Line 22"/>
            <p:cNvSpPr>
              <a:spLocks noChangeShapeType="1"/>
            </p:cNvSpPr>
            <p:nvPr/>
          </p:nvSpPr>
          <p:spPr bwMode="auto">
            <a:xfrm>
              <a:off x="3168" y="283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" name="Line 23"/>
            <p:cNvSpPr>
              <a:spLocks noChangeShapeType="1"/>
            </p:cNvSpPr>
            <p:nvPr/>
          </p:nvSpPr>
          <p:spPr bwMode="auto">
            <a:xfrm flipV="1">
              <a:off x="4320" y="235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5" name="Arc 24"/>
            <p:cNvSpPr>
              <a:spLocks/>
            </p:cNvSpPr>
            <p:nvPr/>
          </p:nvSpPr>
          <p:spPr bwMode="auto">
            <a:xfrm flipH="1" flipV="1">
              <a:off x="4320" y="2544"/>
              <a:ext cx="1200" cy="288"/>
            </a:xfrm>
            <a:custGeom>
              <a:avLst/>
              <a:gdLst>
                <a:gd name="T0" fmla="*/ 0 w 21600"/>
                <a:gd name="T1" fmla="*/ 0 h 21600"/>
                <a:gd name="T2" fmla="*/ 1200 w 21600"/>
                <a:gd name="T3" fmla="*/ 288 h 21600"/>
                <a:gd name="T4" fmla="*/ 0 w 21600"/>
                <a:gd name="T5" fmla="*/ 2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rc 36"/>
            <p:cNvSpPr>
              <a:spLocks/>
            </p:cNvSpPr>
            <p:nvPr/>
          </p:nvSpPr>
          <p:spPr bwMode="auto">
            <a:xfrm flipV="1">
              <a:off x="3120" y="2544"/>
              <a:ext cx="1200" cy="288"/>
            </a:xfrm>
            <a:custGeom>
              <a:avLst/>
              <a:gdLst>
                <a:gd name="T0" fmla="*/ 0 w 21600"/>
                <a:gd name="T1" fmla="*/ 0 h 21600"/>
                <a:gd name="T2" fmla="*/ 1200 w 21600"/>
                <a:gd name="T3" fmla="*/ 288 h 21600"/>
                <a:gd name="T4" fmla="*/ 0 w 21600"/>
                <a:gd name="T5" fmla="*/ 2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utoUpdateAnimBg="0"/>
      <p:bldP spid="6042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726</Words>
  <Application>Microsoft Office PowerPoint</Application>
  <PresentationFormat>On-screen Show (4:3)</PresentationFormat>
  <Paragraphs>192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AngsanaUPC</vt:lpstr>
      <vt:lpstr>Angsana New</vt:lpstr>
      <vt:lpstr>標楷體</vt:lpstr>
      <vt:lpstr>新細明體</vt:lpstr>
      <vt:lpstr>Symbol</vt:lpstr>
      <vt:lpstr>Times New Roman</vt:lpstr>
      <vt:lpstr>Wingdings</vt:lpstr>
      <vt:lpstr>Default Design</vt:lpstr>
      <vt:lpstr>Equation</vt:lpstr>
      <vt:lpstr>Microsoft Equation 3.0</vt:lpstr>
      <vt:lpstr>Fourier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Waveform Symmetry</vt:lpstr>
      <vt:lpstr>Decomposition</vt:lpstr>
      <vt:lpstr>Example</vt:lpstr>
      <vt:lpstr>Half-Wave Symmetry</vt:lpstr>
      <vt:lpstr>Quarter-Wave Symmetry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Example</vt:lpstr>
      <vt:lpstr>Example</vt:lpstr>
      <vt:lpstr>Example</vt:lpstr>
      <vt:lpstr>Fourier Series</vt:lpstr>
      <vt:lpstr>Complex Exponentials</vt:lpstr>
      <vt:lpstr>Complex Form of the Fourier Series</vt:lpstr>
      <vt:lpstr>Complex Form of the Fourier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Example</vt:lpstr>
      <vt:lpstr>Example</vt:lpstr>
      <vt:lpstr>Simplifications Through Signal Symmetry</vt:lpstr>
      <vt:lpstr>PowerPoint Presentation</vt:lpstr>
    </vt:vector>
  </TitlesOfParts>
  <Company>EEstaff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</dc:creator>
  <cp:lastModifiedBy>usery</cp:lastModifiedBy>
  <cp:revision>89</cp:revision>
  <dcterms:created xsi:type="dcterms:W3CDTF">2001-09-03T02:56:58Z</dcterms:created>
  <dcterms:modified xsi:type="dcterms:W3CDTF">2017-04-11T18:55:31Z</dcterms:modified>
</cp:coreProperties>
</file>